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00F311-C79B-4AF4-9F71-39C69CF9E122}" type="datetimeFigureOut">
              <a:rPr lang="en-US" smtClean="0"/>
              <a:t>4/25/2018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01359E-B4E9-4326-AA9C-8D738CFB1CAA}" type="slidenum">
              <a:rPr lang="en-US" smtClean="0"/>
              <a:t>‹#›</a:t>
            </a:fld>
            <a:endParaRPr lang="en-US"/>
          </a:p>
        </p:txBody>
      </p:sp>
    </p:spTree>
    <p:extLst>
      <p:ext uri="{BB962C8B-B14F-4D97-AF65-F5344CB8AC3E}">
        <p14:creationId xmlns:p14="http://schemas.microsoft.com/office/powerpoint/2010/main" val="157136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 xmlns:a16="http://schemas.microsoft.com/office/drawing/2014/main" id="{1884C710-3391-483A-84AB-0C36CC2381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 xmlns:a16="http://schemas.microsoft.com/office/drawing/2014/main" id="{2F6A1CEB-811A-42C8-AD6B-3000FA0C4D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Floods can be serious catastrophes and they are one of the most common hazards in the United States. Floods can be caused by a variety of factors, including a sudden accumulation of rain, rising rivers, tidal surges, ice jams and dam failures. </a:t>
            </a:r>
          </a:p>
        </p:txBody>
      </p:sp>
      <p:sp>
        <p:nvSpPr>
          <p:cNvPr id="9220" name="Slide Number Placeholder 3">
            <a:extLst>
              <a:ext uri="{FF2B5EF4-FFF2-40B4-BE49-F238E27FC236}">
                <a16:creationId xmlns="" xmlns:a16="http://schemas.microsoft.com/office/drawing/2014/main" id="{4F722D42-2AFE-42D0-AF49-B556F74F92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7D597-1000-41D2-81B8-E4A75A71FA6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009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 xmlns:a16="http://schemas.microsoft.com/office/drawing/2014/main" id="{5C06C875-76BA-421D-988D-BBA9E01469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 xmlns:a16="http://schemas.microsoft.com/office/drawing/2014/main" id="{34C44D71-0032-4BBD-8599-BABEF54120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13316" name="Slide Number Placeholder 3">
            <a:extLst>
              <a:ext uri="{FF2B5EF4-FFF2-40B4-BE49-F238E27FC236}">
                <a16:creationId xmlns="" xmlns:a16="http://schemas.microsoft.com/office/drawing/2014/main" id="{2978BFA2-573B-496B-A72C-F1DD504D60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5E3EE41-1932-40C6-A3DF-BA21BAC4D88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671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 xmlns:a16="http://schemas.microsoft.com/office/drawing/2014/main" id="{C9BA3FD7-0AB5-4ACB-97C8-BB69F24134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 xmlns:a16="http://schemas.microsoft.com/office/drawing/2014/main" id="{484F7F5E-4D08-4209-B487-7193751911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Workers can expect to find standing water present throughout a flood zone. If water has been present anywhere near electrical circuits and electrical equipment, turn off the power at the main breaker or fuse on the service panel. Never enter flooded areas or touch electrical equipment if the ground is wet.</a:t>
            </a:r>
          </a:p>
          <a:p>
            <a:pPr>
              <a:spcBef>
                <a:spcPct val="0"/>
              </a:spcBef>
            </a:pPr>
            <a:endParaRPr lang="en-US" altLang="en-US"/>
          </a:p>
          <a:p>
            <a:pPr>
              <a:spcBef>
                <a:spcPct val="0"/>
              </a:spcBef>
            </a:pPr>
            <a:r>
              <a:rPr lang="en-US" altLang="en-US"/>
              <a:t>Workers repairing downed electrical lines must be aware of the hazards associated with maintenance on overhead lines, as well as the potential for emergency conditions to create additional hazards. Such work must be performed by utility company workers or other properly trained workers. Potential hazards include:</a:t>
            </a:r>
          </a:p>
          <a:p>
            <a:pPr>
              <a:spcBef>
                <a:spcPct val="0"/>
              </a:spcBef>
            </a:pPr>
            <a:r>
              <a:rPr lang="en-US" altLang="en-US"/>
              <a:t>Electrocution by contact with downed energized lines, or objects in contact with fallen lines.</a:t>
            </a:r>
          </a:p>
          <a:p>
            <a:pPr>
              <a:spcBef>
                <a:spcPct val="0"/>
              </a:spcBef>
            </a:pPr>
            <a:endParaRPr lang="en-US" altLang="en-US"/>
          </a:p>
          <a:p>
            <a:pPr>
              <a:spcBef>
                <a:spcPct val="0"/>
              </a:spcBef>
            </a:pPr>
            <a:endParaRPr lang="en-US" altLang="en-US"/>
          </a:p>
        </p:txBody>
      </p:sp>
      <p:sp>
        <p:nvSpPr>
          <p:cNvPr id="15364" name="Slide Number Placeholder 3">
            <a:extLst>
              <a:ext uri="{FF2B5EF4-FFF2-40B4-BE49-F238E27FC236}">
                <a16:creationId xmlns="" xmlns:a16="http://schemas.microsoft.com/office/drawing/2014/main" id="{281938FF-8973-48CC-99E1-A8B45D2586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2DBEE4A-75AC-45EE-ACB5-020E7983FE0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54698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 xmlns:a16="http://schemas.microsoft.com/office/drawing/2014/main" id="{30BC250B-C6E3-41DE-90B8-B631B4DCF9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 xmlns:a16="http://schemas.microsoft.com/office/drawing/2014/main" id="{035B46F3-C1F8-4BC0-A554-527DAF1C1E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Chemical and biological hazards</a:t>
            </a:r>
            <a:r>
              <a:rPr lang="en-US" altLang="en-US"/>
              <a:t> </a:t>
            </a:r>
          </a:p>
          <a:p>
            <a:pPr>
              <a:spcBef>
                <a:spcPct val="0"/>
              </a:spcBef>
            </a:pPr>
            <a:r>
              <a:rPr lang="en-US" altLang="en-US"/>
              <a:t>Liquefied Petroleum Gases (LPG) and underground storage tanks, along with other chemical containers, may break away and float downstream, causing hazards from their released contents. Floodwaters may also contain biohazards due to direct contamination by untreated raw sewage, dead animals, rotting food, etc. Avoiding contact, good personal hygiene practices, medical surveillance, and discarding all food that comes in contact with flood waters are all important controls.</a:t>
            </a:r>
          </a:p>
          <a:p>
            <a:pPr>
              <a:spcBef>
                <a:spcPct val="0"/>
              </a:spcBef>
            </a:pPr>
            <a:endParaRPr lang="en-US" altLang="en-US"/>
          </a:p>
        </p:txBody>
      </p:sp>
      <p:sp>
        <p:nvSpPr>
          <p:cNvPr id="17412" name="Slide Number Placeholder 3">
            <a:extLst>
              <a:ext uri="{FF2B5EF4-FFF2-40B4-BE49-F238E27FC236}">
                <a16:creationId xmlns="" xmlns:a16="http://schemas.microsoft.com/office/drawing/2014/main" id="{062090C1-2642-41C4-B318-F056378930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C5E081-8F65-423B-9D06-606A524400D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755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 xmlns:a16="http://schemas.microsoft.com/office/drawing/2014/main" id="{30BC250B-C6E3-41DE-90B8-B631B4DCF9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 xmlns:a16="http://schemas.microsoft.com/office/drawing/2014/main" id="{035B46F3-C1F8-4BC0-A554-527DAF1C1E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Chemical and biological hazards</a:t>
            </a:r>
            <a:r>
              <a:rPr lang="en-US" altLang="en-US"/>
              <a:t> </a:t>
            </a:r>
          </a:p>
          <a:p>
            <a:pPr>
              <a:spcBef>
                <a:spcPct val="0"/>
              </a:spcBef>
            </a:pPr>
            <a:r>
              <a:rPr lang="en-US" altLang="en-US"/>
              <a:t>Liquefied Petroleum Gases (LPG) and underground storage tanks, along with other chemical containers, may break away and float downstream, causing hazards from their released contents. Floodwaters may also contain biohazards due to direct contamination by untreated raw sewage, dead animals, rotting food, etc. Avoiding contact, good personal hygiene practices, medical surveillance, and discarding all food that comes in contact with flood waters are all important controls.</a:t>
            </a:r>
          </a:p>
          <a:p>
            <a:pPr>
              <a:spcBef>
                <a:spcPct val="0"/>
              </a:spcBef>
            </a:pPr>
            <a:endParaRPr lang="en-US" altLang="en-US"/>
          </a:p>
        </p:txBody>
      </p:sp>
      <p:sp>
        <p:nvSpPr>
          <p:cNvPr id="17412" name="Slide Number Placeholder 3">
            <a:extLst>
              <a:ext uri="{FF2B5EF4-FFF2-40B4-BE49-F238E27FC236}">
                <a16:creationId xmlns="" xmlns:a16="http://schemas.microsoft.com/office/drawing/2014/main" id="{062090C1-2642-41C4-B318-F056378930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C5E081-8F65-423B-9D06-606A524400D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6156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4/25/2018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57205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24220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15128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4/25/2018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55781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4/25/2018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81861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06679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15263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63741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4/25/2018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09770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1327E3-7A52-47FB-8574-0CC4F946DEFD}"/>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83DA44B-AA38-40DA-A6DE-A8B9068F8630}"/>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93DE768-8F99-4534-8BDB-D6C87C54DD80}"/>
              </a:ext>
            </a:extLst>
          </p:cNvPr>
          <p:cNvSpPr>
            <a:spLocks noGrp="1"/>
          </p:cNvSpPr>
          <p:nvPr>
            <p:ph sz="half" idx="2"/>
          </p:nvPr>
        </p:nvSpPr>
        <p:spPr>
          <a:xfrm>
            <a:off x="6197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 xmlns:a16="http://schemas.microsoft.com/office/drawing/2014/main" id="{8280D80E-8398-4436-980F-FFB0B780FB8F}"/>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6" name="Slide Number Placeholder 5">
            <a:extLst>
              <a:ext uri="{FF2B5EF4-FFF2-40B4-BE49-F238E27FC236}">
                <a16:creationId xmlns="" xmlns:a16="http://schemas.microsoft.com/office/drawing/2014/main" id="{C5BF05E4-3CB2-4E2E-815C-861EC75D8D44}"/>
              </a:ext>
            </a:extLst>
          </p:cNvPr>
          <p:cNvSpPr>
            <a:spLocks noGrp="1"/>
          </p:cNvSpPr>
          <p:nvPr>
            <p:ph type="sldNum" sz="quarter" idx="11"/>
          </p:nvPr>
        </p:nvSpPr>
        <p:spPr>
          <a:xfrm>
            <a:off x="8737600" y="6248400"/>
            <a:ext cx="2844800" cy="457200"/>
          </a:xfrm>
        </p:spPr>
        <p:txBody>
          <a:bodyPr/>
          <a:lstStyle>
            <a:lvl1pPr>
              <a:defRPr/>
            </a:lvl1pPr>
          </a:lstStyle>
          <a:p>
            <a:fld id="{F731CA59-CE23-4375-969D-0EDB4F60C30B}" type="slidenum">
              <a:rPr lang="en-US" altLang="en-US"/>
              <a:pPr/>
              <a:t>‹#›</a:t>
            </a:fld>
            <a:endParaRPr lang="en-US" altLang="en-US"/>
          </a:p>
        </p:txBody>
      </p:sp>
      <p:sp>
        <p:nvSpPr>
          <p:cNvPr id="7" name="Date Placeholder 6">
            <a:extLst>
              <a:ext uri="{FF2B5EF4-FFF2-40B4-BE49-F238E27FC236}">
                <a16:creationId xmlns="" xmlns:a16="http://schemas.microsoft.com/office/drawing/2014/main" id="{9BB01DD5-323F-428F-BBC8-BFB788755FD5}"/>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1450805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3AA653-B77A-474A-979F-5FBF0A54185F}"/>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87947F2-D7EE-4F3E-9073-571AF08E1E65}"/>
              </a:ext>
            </a:extLst>
          </p:cNvPr>
          <p:cNvSpPr>
            <a:spLocks noGrp="1"/>
          </p:cNvSpPr>
          <p:nvPr>
            <p:ph type="body" sz="half" idx="1"/>
          </p:nvPr>
        </p:nvSpPr>
        <p:spPr>
          <a:xfrm>
            <a:off x="609600" y="1981200"/>
            <a:ext cx="53848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4C08E9B-5D63-4B71-A271-38756A15C42B}"/>
              </a:ext>
            </a:extLst>
          </p:cNvPr>
          <p:cNvSpPr>
            <a:spLocks noGrp="1"/>
          </p:cNvSpPr>
          <p:nvPr>
            <p:ph sz="quarter" idx="2"/>
          </p:nvPr>
        </p:nvSpPr>
        <p:spPr>
          <a:xfrm>
            <a:off x="6197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 xmlns:a16="http://schemas.microsoft.com/office/drawing/2014/main" id="{542AF4B4-315E-4BD0-8218-C726B1217E22}"/>
              </a:ext>
            </a:extLst>
          </p:cNvPr>
          <p:cNvSpPr>
            <a:spLocks noGrp="1"/>
          </p:cNvSpPr>
          <p:nvPr>
            <p:ph sz="quarter" idx="3"/>
          </p:nvPr>
        </p:nvSpPr>
        <p:spPr>
          <a:xfrm>
            <a:off x="6197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 xmlns:a16="http://schemas.microsoft.com/office/drawing/2014/main" id="{6C74A659-FBE4-4A2B-8808-6A19AFF76D65}"/>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 xmlns:a16="http://schemas.microsoft.com/office/drawing/2014/main" id="{24142A27-D463-4361-9D7B-2031E9FE9A8C}"/>
              </a:ext>
            </a:extLst>
          </p:cNvPr>
          <p:cNvSpPr>
            <a:spLocks noGrp="1"/>
          </p:cNvSpPr>
          <p:nvPr>
            <p:ph type="sldNum" sz="quarter" idx="11"/>
          </p:nvPr>
        </p:nvSpPr>
        <p:spPr>
          <a:xfrm>
            <a:off x="8737600" y="6248400"/>
            <a:ext cx="2844800" cy="457200"/>
          </a:xfrm>
        </p:spPr>
        <p:txBody>
          <a:bodyPr/>
          <a:lstStyle>
            <a:lvl1pPr>
              <a:defRPr/>
            </a:lvl1pPr>
          </a:lstStyle>
          <a:p>
            <a:fld id="{60D967F3-E6B7-4889-BA9A-DA4A1D3402A6}" type="slidenum">
              <a:rPr lang="en-US" altLang="en-US"/>
              <a:pPr/>
              <a:t>‹#›</a:t>
            </a:fld>
            <a:endParaRPr lang="en-US" altLang="en-US"/>
          </a:p>
        </p:txBody>
      </p:sp>
      <p:sp>
        <p:nvSpPr>
          <p:cNvPr id="8" name="Date Placeholder 7">
            <a:extLst>
              <a:ext uri="{FF2B5EF4-FFF2-40B4-BE49-F238E27FC236}">
                <a16:creationId xmlns="" xmlns:a16="http://schemas.microsoft.com/office/drawing/2014/main" id="{B81ED482-7F0A-444D-940C-C78B81AD5ED2}"/>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1716778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4/25/2018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28843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FB1471-64E1-452C-8345-569BBECB6924}"/>
              </a:ext>
            </a:extLst>
          </p:cNvPr>
          <p:cNvSpPr>
            <a:spLocks noGrp="1"/>
          </p:cNvSpPr>
          <p:nvPr>
            <p:ph type="title" sz="quarter"/>
          </p:nvPr>
        </p:nvSpPr>
        <p:spPr>
          <a:xfrm>
            <a:off x="609600" y="457200"/>
            <a:ext cx="10972800" cy="137160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502ED15-9991-41D7-B68A-8348D24927E8}"/>
              </a:ext>
            </a:extLst>
          </p:cNvPr>
          <p:cNvSpPr>
            <a:spLocks noGrp="1"/>
          </p:cNvSpPr>
          <p:nvPr>
            <p:ph sz="quarter" idx="1"/>
          </p:nvPr>
        </p:nvSpPr>
        <p:spPr>
          <a:xfrm>
            <a:off x="609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6ED2CB1-AC7C-48CB-96FD-BFB9E26E857E}"/>
              </a:ext>
            </a:extLst>
          </p:cNvPr>
          <p:cNvSpPr>
            <a:spLocks noGrp="1"/>
          </p:cNvSpPr>
          <p:nvPr>
            <p:ph sz="quarter" idx="2"/>
          </p:nvPr>
        </p:nvSpPr>
        <p:spPr>
          <a:xfrm>
            <a:off x="6197600" y="19812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 xmlns:a16="http://schemas.microsoft.com/office/drawing/2014/main" id="{4AECFC4B-9E2C-4989-99CC-CE5D5D4E9154}"/>
              </a:ext>
            </a:extLst>
          </p:cNvPr>
          <p:cNvSpPr>
            <a:spLocks noGrp="1"/>
          </p:cNvSpPr>
          <p:nvPr>
            <p:ph sz="quarter" idx="3"/>
          </p:nvPr>
        </p:nvSpPr>
        <p:spPr>
          <a:xfrm>
            <a:off x="609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 xmlns:a16="http://schemas.microsoft.com/office/drawing/2014/main" id="{6796052C-F576-4395-BC5C-CF47B3BE3153}"/>
              </a:ext>
            </a:extLst>
          </p:cNvPr>
          <p:cNvSpPr>
            <a:spLocks noGrp="1"/>
          </p:cNvSpPr>
          <p:nvPr>
            <p:ph sz="quarter" idx="4"/>
          </p:nvPr>
        </p:nvSpPr>
        <p:spPr>
          <a:xfrm>
            <a:off x="6197600" y="4000500"/>
            <a:ext cx="5384800" cy="1866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 xmlns:a16="http://schemas.microsoft.com/office/drawing/2014/main" id="{017F4D84-4ED4-4E7A-A106-B628F24602D9}"/>
              </a:ext>
            </a:extLst>
          </p:cNvPr>
          <p:cNvSpPr>
            <a:spLocks noGrp="1"/>
          </p:cNvSpPr>
          <p:nvPr>
            <p:ph type="ftr" sz="quarter" idx="10"/>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 xmlns:a16="http://schemas.microsoft.com/office/drawing/2014/main" id="{0C50CFC5-0B56-40A2-AC5F-285E2B0C7DA3}"/>
              </a:ext>
            </a:extLst>
          </p:cNvPr>
          <p:cNvSpPr>
            <a:spLocks noGrp="1"/>
          </p:cNvSpPr>
          <p:nvPr>
            <p:ph type="sldNum" sz="quarter" idx="11"/>
          </p:nvPr>
        </p:nvSpPr>
        <p:spPr>
          <a:xfrm>
            <a:off x="8737600" y="6248400"/>
            <a:ext cx="2844800" cy="457200"/>
          </a:xfrm>
        </p:spPr>
        <p:txBody>
          <a:bodyPr/>
          <a:lstStyle>
            <a:lvl1pPr>
              <a:defRPr/>
            </a:lvl1pPr>
          </a:lstStyle>
          <a:p>
            <a:fld id="{00F8CD23-B534-4C5C-83B2-D3DAB72CA194}" type="slidenum">
              <a:rPr lang="en-US" altLang="en-US"/>
              <a:pPr/>
              <a:t>‹#›</a:t>
            </a:fld>
            <a:endParaRPr lang="en-US" altLang="en-US"/>
          </a:p>
        </p:txBody>
      </p:sp>
      <p:sp>
        <p:nvSpPr>
          <p:cNvPr id="9" name="Date Placeholder 8">
            <a:extLst>
              <a:ext uri="{FF2B5EF4-FFF2-40B4-BE49-F238E27FC236}">
                <a16:creationId xmlns="" xmlns:a16="http://schemas.microsoft.com/office/drawing/2014/main" id="{2B18B402-AF14-4B40-BDD1-1D935E062C8E}"/>
              </a:ext>
            </a:extLst>
          </p:cNvPr>
          <p:cNvSpPr>
            <a:spLocks noGrp="1"/>
          </p:cNvSpPr>
          <p:nvPr>
            <p:ph type="dt" sz="half" idx="12"/>
          </p:nvPr>
        </p:nvSpPr>
        <p:spPr>
          <a:xfrm>
            <a:off x="609600" y="6245225"/>
            <a:ext cx="2844800" cy="476250"/>
          </a:xfrm>
        </p:spPr>
        <p:txBody>
          <a:bodyPr/>
          <a:lstStyle>
            <a:lvl1pPr>
              <a:defRPr/>
            </a:lvl1pPr>
          </a:lstStyle>
          <a:p>
            <a:endParaRPr lang="en-US" altLang="en-US"/>
          </a:p>
        </p:txBody>
      </p:sp>
    </p:spTree>
    <p:extLst>
      <p:ext uri="{BB962C8B-B14F-4D97-AF65-F5344CB8AC3E}">
        <p14:creationId xmlns:p14="http://schemas.microsoft.com/office/powerpoint/2010/main" val="4077330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6DAA0-A8F8-4F0C-AEC7-83CD6A477F59}"/>
              </a:ext>
            </a:extLst>
          </p:cNvPr>
          <p:cNvSpPr>
            <a:spLocks noGrp="1"/>
          </p:cNvSpPr>
          <p:nvPr>
            <p:ph type="title"/>
          </p:nvPr>
        </p:nvSpPr>
        <p:spPr>
          <a:xfrm>
            <a:off x="609233" y="533400"/>
            <a:ext cx="10973536" cy="1143000"/>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00DA2B8-227D-493C-A6EC-4EC62DB2AB22}"/>
              </a:ext>
            </a:extLst>
          </p:cNvPr>
          <p:cNvSpPr>
            <a:spLocks noGrp="1"/>
          </p:cNvSpPr>
          <p:nvPr>
            <p:ph type="body" sz="half" idx="1"/>
          </p:nvPr>
        </p:nvSpPr>
        <p:spPr>
          <a:xfrm>
            <a:off x="609233" y="1828801"/>
            <a:ext cx="539842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a:extLst>
              <a:ext uri="{FF2B5EF4-FFF2-40B4-BE49-F238E27FC236}">
                <a16:creationId xmlns="" xmlns:a16="http://schemas.microsoft.com/office/drawing/2014/main" id="{27E1215A-3282-4CF6-9127-47D9C0970135}"/>
              </a:ext>
            </a:extLst>
          </p:cNvPr>
          <p:cNvSpPr>
            <a:spLocks noGrp="1"/>
          </p:cNvSpPr>
          <p:nvPr>
            <p:ph type="media" sz="half" idx="2"/>
          </p:nvPr>
        </p:nvSpPr>
        <p:spPr>
          <a:xfrm>
            <a:off x="6184348" y="1828801"/>
            <a:ext cx="5398421" cy="4302125"/>
          </a:xfrm>
        </p:spPr>
        <p:txBody>
          <a:bodyPr/>
          <a:lstStyle/>
          <a:p>
            <a:endParaRPr lang="en-US"/>
          </a:p>
        </p:txBody>
      </p:sp>
      <p:sp>
        <p:nvSpPr>
          <p:cNvPr id="5" name="Date Placeholder 4">
            <a:extLst>
              <a:ext uri="{FF2B5EF4-FFF2-40B4-BE49-F238E27FC236}">
                <a16:creationId xmlns="" xmlns:a16="http://schemas.microsoft.com/office/drawing/2014/main" id="{812647F1-EEF7-4025-A3EF-2DA2E59068EB}"/>
              </a:ext>
            </a:extLst>
          </p:cNvPr>
          <p:cNvSpPr>
            <a:spLocks noGrp="1"/>
          </p:cNvSpPr>
          <p:nvPr>
            <p:ph type="dt" sz="half" idx="10"/>
          </p:nvPr>
        </p:nvSpPr>
        <p:spPr>
          <a:xfrm>
            <a:off x="609232" y="6248400"/>
            <a:ext cx="2236304" cy="457200"/>
          </a:xfrm>
        </p:spPr>
        <p:txBody>
          <a:bodyPr/>
          <a:lstStyle>
            <a:lvl1pPr>
              <a:defRPr/>
            </a:lvl1pPr>
          </a:lstStyle>
          <a:p>
            <a:endParaRPr lang="en-US" altLang="en-US"/>
          </a:p>
        </p:txBody>
      </p:sp>
      <p:sp>
        <p:nvSpPr>
          <p:cNvPr id="6" name="Footer Placeholder 5">
            <a:extLst>
              <a:ext uri="{FF2B5EF4-FFF2-40B4-BE49-F238E27FC236}">
                <a16:creationId xmlns="" xmlns:a16="http://schemas.microsoft.com/office/drawing/2014/main" id="{915ABF30-2C9C-42C7-ADBE-721E8078B4BA}"/>
              </a:ext>
            </a:extLst>
          </p:cNvPr>
          <p:cNvSpPr>
            <a:spLocks noGrp="1"/>
          </p:cNvSpPr>
          <p:nvPr>
            <p:ph type="ftr" sz="quarter" idx="11"/>
          </p:nvPr>
        </p:nvSpPr>
        <p:spPr>
          <a:xfrm>
            <a:off x="4165233" y="6248400"/>
            <a:ext cx="3861536" cy="457200"/>
          </a:xfrm>
        </p:spPr>
        <p:txBody>
          <a:bodyPr/>
          <a:lstStyle>
            <a:lvl1pPr>
              <a:defRPr/>
            </a:lvl1pPr>
          </a:lstStyle>
          <a:p>
            <a:endParaRPr lang="en-US" altLang="en-US"/>
          </a:p>
        </p:txBody>
      </p:sp>
      <p:sp>
        <p:nvSpPr>
          <p:cNvPr id="7" name="Slide Number Placeholder 6">
            <a:extLst>
              <a:ext uri="{FF2B5EF4-FFF2-40B4-BE49-F238E27FC236}">
                <a16:creationId xmlns="" xmlns:a16="http://schemas.microsoft.com/office/drawing/2014/main" id="{A79EEA33-E1A3-40B2-8B03-7BAADAE63916}"/>
              </a:ext>
            </a:extLst>
          </p:cNvPr>
          <p:cNvSpPr>
            <a:spLocks noGrp="1"/>
          </p:cNvSpPr>
          <p:nvPr>
            <p:ph type="sldNum" sz="quarter" idx="12"/>
          </p:nvPr>
        </p:nvSpPr>
        <p:spPr>
          <a:xfrm>
            <a:off x="9042769" y="6248400"/>
            <a:ext cx="2540000" cy="457200"/>
          </a:xfrm>
        </p:spPr>
        <p:txBody>
          <a:bodyPr/>
          <a:lstStyle>
            <a:lvl1pPr>
              <a:defRPr/>
            </a:lvl1pPr>
          </a:lstStyle>
          <a:p>
            <a:fld id="{AEF66D64-6511-4CD1-955E-CD61DEDFBA78}" type="slidenum">
              <a:rPr lang="en-US" altLang="en-US"/>
              <a:pPr/>
              <a:t>‹#›</a:t>
            </a:fld>
            <a:endParaRPr lang="en-US" altLang="en-US"/>
          </a:p>
        </p:txBody>
      </p:sp>
    </p:spTree>
    <p:extLst>
      <p:ext uri="{BB962C8B-B14F-4D97-AF65-F5344CB8AC3E}">
        <p14:creationId xmlns:p14="http://schemas.microsoft.com/office/powerpoint/2010/main" val="3581907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5CC0FE-015C-4E19-9714-F0158F05EE3D}"/>
              </a:ext>
            </a:extLst>
          </p:cNvPr>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4AFF343-7248-44B1-8162-4A4C024E6561}"/>
              </a:ext>
            </a:extLst>
          </p:cNvPr>
          <p:cNvSpPr>
            <a:spLocks noGrp="1"/>
          </p:cNvSpPr>
          <p:nvPr>
            <p:ph sz="quarter" idx="1"/>
          </p:nvPr>
        </p:nvSpPr>
        <p:spPr>
          <a:xfrm>
            <a:off x="609600" y="1719264"/>
            <a:ext cx="5384800" cy="21288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18F8640-FDDA-4702-A339-8BEA0F1E909F}"/>
              </a:ext>
            </a:extLst>
          </p:cNvPr>
          <p:cNvSpPr>
            <a:spLocks noGrp="1"/>
          </p:cNvSpPr>
          <p:nvPr>
            <p:ph sz="quarter" idx="2"/>
          </p:nvPr>
        </p:nvSpPr>
        <p:spPr>
          <a:xfrm>
            <a:off x="609600" y="4000501"/>
            <a:ext cx="5384800" cy="2130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D11DF63-5FF1-42C1-96E1-AC46791708D2}"/>
              </a:ext>
            </a:extLst>
          </p:cNvPr>
          <p:cNvSpPr>
            <a:spLocks noGrp="1"/>
          </p:cNvSpPr>
          <p:nvPr>
            <p:ph type="body" sz="half" idx="3"/>
          </p:nvPr>
        </p:nvSpPr>
        <p:spPr>
          <a:xfrm>
            <a:off x="6197600" y="1719263"/>
            <a:ext cx="5384800" cy="44116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 xmlns:a16="http://schemas.microsoft.com/office/drawing/2014/main" id="{B466F082-DA4E-4B36-A76E-BC9BE9CBDC02}"/>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a:extLst>
              <a:ext uri="{FF2B5EF4-FFF2-40B4-BE49-F238E27FC236}">
                <a16:creationId xmlns="" xmlns:a16="http://schemas.microsoft.com/office/drawing/2014/main" id="{612C572E-C9BD-4232-B2DC-734F467590C9}"/>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 xmlns:a16="http://schemas.microsoft.com/office/drawing/2014/main" id="{0858E003-C2B8-494E-A853-0301748CD83E}"/>
              </a:ext>
            </a:extLst>
          </p:cNvPr>
          <p:cNvSpPr>
            <a:spLocks noGrp="1"/>
          </p:cNvSpPr>
          <p:nvPr>
            <p:ph type="sldNum" sz="quarter" idx="12"/>
          </p:nvPr>
        </p:nvSpPr>
        <p:spPr>
          <a:xfrm>
            <a:off x="8737600" y="6248400"/>
            <a:ext cx="2844800" cy="457200"/>
          </a:xfrm>
        </p:spPr>
        <p:txBody>
          <a:bodyPr/>
          <a:lstStyle>
            <a:lvl1pPr>
              <a:defRPr/>
            </a:lvl1pPr>
          </a:lstStyle>
          <a:p>
            <a:fld id="{0A208146-2B2A-4146-9DCA-07BFA3173CB3}" type="slidenum">
              <a:rPr lang="en-US" altLang="en-US"/>
              <a:pPr/>
              <a:t>‹#›</a:t>
            </a:fld>
            <a:endParaRPr lang="en-US" altLang="en-US"/>
          </a:p>
        </p:txBody>
      </p:sp>
    </p:spTree>
    <p:extLst>
      <p:ext uri="{BB962C8B-B14F-4D97-AF65-F5344CB8AC3E}">
        <p14:creationId xmlns:p14="http://schemas.microsoft.com/office/powerpoint/2010/main" val="2731747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4/25/2018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60612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7443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4/25/2018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97222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4/25/2018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69721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4/25/2018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6452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36722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4/25/2018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96422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4/25/2018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7433015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r" defTabSz="914400" rtl="0" eaLnBrk="1" latinLnBrk="0" hangingPunct="1">
        <a:lnSpc>
          <a:spcPct val="90000"/>
        </a:lnSpc>
        <a:spcBef>
          <a:spcPct val="0"/>
        </a:spcBef>
        <a:buNone/>
        <a:defRPr sz="4000" b="0" i="0" u="none"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9.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hyperlink" Target="https://www.transportation.gov/pipelines-hazmat" TargetMode="Externa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7.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9" name="Picture 2">
            <a:extLst>
              <a:ext uri="{FF2B5EF4-FFF2-40B4-BE49-F238E27FC236}">
                <a16:creationId xmlns="" xmlns:a16="http://schemas.microsoft.com/office/drawing/2014/main" id="{91E69B20-6D67-4352-9259-873D25334230}"/>
              </a:ext>
            </a:extLst>
          </p:cNvPr>
          <p:cNvPicPr>
            <a:picLocks noChangeAspect="1"/>
          </p:cNvPicPr>
          <p:nvPr/>
        </p:nvPicPr>
        <p:blipFill>
          <a:blip r:embed="rId3"/>
          <a:stretch>
            <a:fillRect/>
          </a:stretch>
        </p:blipFill>
        <p:spPr bwMode="auto">
          <a:xfrm>
            <a:off x="20" y="3939"/>
            <a:ext cx="12191980" cy="68501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a:extLst>
              <a:ext uri="{FF2B5EF4-FFF2-40B4-BE49-F238E27FC236}">
                <a16:creationId xmlns="" xmlns:a16="http://schemas.microsoft.com/office/drawing/2014/main" id="{BF667B34-50A0-4D6C-9B36-C181C1E196B9}"/>
              </a:ext>
            </a:extLst>
          </p:cNvPr>
          <p:cNvSpPr>
            <a:spLocks noGrp="1"/>
          </p:cNvSpPr>
          <p:nvPr>
            <p:ph type="title"/>
          </p:nvPr>
        </p:nvSpPr>
        <p:spPr>
          <a:xfrm>
            <a:off x="110373" y="359496"/>
            <a:ext cx="5845718" cy="1371600"/>
          </a:xfrm>
        </p:spPr>
        <p:txBody>
          <a:bodyPr vert="horz" lIns="91440" tIns="45720" rIns="91440" bIns="45720" rtlCol="0" anchor="b">
            <a:normAutofit/>
          </a:bodyPr>
          <a:lstStyle/>
          <a:p>
            <a:r>
              <a:rPr lang="en-US" altLang="en-US" sz="4400" b="1" dirty="0">
                <a:solidFill>
                  <a:schemeClr val="bg1"/>
                </a:solidFill>
              </a:rPr>
              <a:t>Pipeline Incident</a:t>
            </a:r>
            <a:br>
              <a:rPr lang="en-US" altLang="en-US" sz="4400" b="1" dirty="0">
                <a:solidFill>
                  <a:schemeClr val="bg1"/>
                </a:solidFill>
              </a:rPr>
            </a:br>
            <a:endParaRPr lang="en-US" altLang="en-US" sz="4400" b="1" dirty="0">
              <a:solidFill>
                <a:schemeClr val="bg1"/>
              </a:solidFill>
            </a:endParaRPr>
          </a:p>
        </p:txBody>
      </p:sp>
    </p:spTree>
    <p:custDataLst>
      <p:tags r:id="rId1"/>
    </p:custDataLst>
    <p:extLst>
      <p:ext uri="{BB962C8B-B14F-4D97-AF65-F5344CB8AC3E}">
        <p14:creationId xmlns:p14="http://schemas.microsoft.com/office/powerpoint/2010/main" val="3485051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6C2C2951-8C6D-418A-BA79-41DD38F21B78}"/>
              </a:ext>
            </a:extLst>
          </p:cNvPr>
          <p:cNvSpPr>
            <a:spLocks noGrp="1" noChangeArrowheads="1"/>
          </p:cNvSpPr>
          <p:nvPr>
            <p:ph type="title"/>
          </p:nvPr>
        </p:nvSpPr>
        <p:spPr>
          <a:xfrm>
            <a:off x="2534652" y="316419"/>
            <a:ext cx="9327776" cy="1293028"/>
          </a:xfrm>
        </p:spPr>
        <p:txBody>
          <a:bodyPr>
            <a:noAutofit/>
          </a:bodyPr>
          <a:lstStyle/>
          <a:p>
            <a:pPr eaLnBrk="1" hangingPunct="1"/>
            <a:r>
              <a:rPr lang="en-US" altLang="en-US" sz="4400" b="1" dirty="0">
                <a:effectLst>
                  <a:outerShdw blurRad="38100" dist="38100" dir="2700000" algn="tl">
                    <a:srgbClr val="000000">
                      <a:alpha val="43137"/>
                    </a:srgbClr>
                  </a:outerShdw>
                </a:effectLst>
              </a:rPr>
              <a:t>Response Worker Precautions</a:t>
            </a:r>
          </a:p>
        </p:txBody>
      </p:sp>
      <p:sp>
        <p:nvSpPr>
          <p:cNvPr id="16387" name="Rectangle 3">
            <a:extLst>
              <a:ext uri="{FF2B5EF4-FFF2-40B4-BE49-F238E27FC236}">
                <a16:creationId xmlns="" xmlns:a16="http://schemas.microsoft.com/office/drawing/2014/main" id="{8F97111A-8DFD-41C1-8D95-F5B0BF4F67D4}"/>
              </a:ext>
            </a:extLst>
          </p:cNvPr>
          <p:cNvSpPr>
            <a:spLocks noGrp="1" noChangeArrowheads="1"/>
          </p:cNvSpPr>
          <p:nvPr>
            <p:ph type="body" idx="1"/>
          </p:nvPr>
        </p:nvSpPr>
        <p:spPr>
          <a:xfrm>
            <a:off x="401053" y="2057401"/>
            <a:ext cx="4341553" cy="4114800"/>
          </a:xfrm>
        </p:spPr>
        <p:txBody>
          <a:bodyPr/>
          <a:lstStyle/>
          <a:p>
            <a:pPr marL="0" indent="0">
              <a:buNone/>
            </a:pPr>
            <a:r>
              <a:rPr lang="en-US" altLang="en-US" sz="2400" b="1" dirty="0">
                <a:effectLst>
                  <a:outerShdw blurRad="38100" dist="38100" dir="2700000" algn="tl">
                    <a:srgbClr val="000000">
                      <a:alpha val="43137"/>
                    </a:srgbClr>
                  </a:outerShdw>
                </a:effectLst>
              </a:rPr>
              <a:t>Chemical Hazards </a:t>
            </a:r>
          </a:p>
          <a:p>
            <a:pPr lvl="1" algn="l" eaLnBrk="1" hangingPunct="1"/>
            <a:r>
              <a:rPr lang="en-US" altLang="en-US" dirty="0">
                <a:effectLst>
                  <a:outerShdw blurRad="38100" dist="38100" dir="2700000" algn="tl">
                    <a:srgbClr val="000000">
                      <a:alpha val="43137"/>
                    </a:srgbClr>
                  </a:outerShdw>
                </a:effectLst>
              </a:rPr>
              <a:t>Natural Gas, Crude Oil, and other flammable materials are moved through pipelines</a:t>
            </a:r>
            <a:r>
              <a:rPr lang="en-US" altLang="en-US" dirty="0" smtClean="0">
                <a:effectLst>
                  <a:outerShdw blurRad="38100" dist="38100" dir="2700000" algn="tl">
                    <a:srgbClr val="000000">
                      <a:alpha val="43137"/>
                    </a:srgbClr>
                  </a:outerShdw>
                </a:effectLst>
              </a:rPr>
              <a:t>.</a:t>
            </a:r>
          </a:p>
          <a:p>
            <a:pPr lvl="1" algn="l" eaLnBrk="1" hangingPunct="1"/>
            <a:endParaRPr lang="en-US" altLang="en-US" sz="1000" dirty="0">
              <a:effectLst>
                <a:outerShdw blurRad="38100" dist="38100" dir="2700000" algn="tl">
                  <a:srgbClr val="000000">
                    <a:alpha val="43137"/>
                  </a:srgbClr>
                </a:outerShdw>
              </a:effectLst>
            </a:endParaRPr>
          </a:p>
          <a:p>
            <a:pPr lvl="1" algn="l" eaLnBrk="1" hangingPunct="1"/>
            <a:r>
              <a:rPr lang="en-US" altLang="en-US" dirty="0">
                <a:effectLst>
                  <a:outerShdw blurRad="38100" dist="38100" dir="2700000" algn="tl">
                    <a:srgbClr val="000000">
                      <a:alpha val="43137"/>
                    </a:srgbClr>
                  </a:outerShdw>
                </a:effectLst>
              </a:rPr>
              <a:t>Chemical information is needed for workers to appropriately plan for risks resulting from a pipeline incident. </a:t>
            </a:r>
          </a:p>
          <a:p>
            <a:pPr lvl="1" algn="l" eaLnBrk="1" hangingPunct="1"/>
            <a:endParaRPr lang="en-US" altLang="en-US" sz="1800" dirty="0">
              <a:effectLst>
                <a:outerShdw blurRad="38100" dist="38100" dir="2700000" algn="tl">
                  <a:srgbClr val="000000">
                    <a:alpha val="43137"/>
                  </a:srgbClr>
                </a:outerShdw>
              </a:effectLst>
            </a:endParaRPr>
          </a:p>
          <a:p>
            <a:pPr eaLnBrk="1" hangingPunct="1">
              <a:lnSpc>
                <a:spcPct val="90000"/>
              </a:lnSpc>
            </a:pPr>
            <a:endParaRPr lang="en-US" altLang="en-US" sz="2000" dirty="0">
              <a:effectLst>
                <a:outerShdw blurRad="38100" dist="38100" dir="2700000" algn="tl">
                  <a:srgbClr val="000000">
                    <a:alpha val="43137"/>
                  </a:srgbClr>
                </a:outerShdw>
              </a:effectLst>
            </a:endParaRPr>
          </a:p>
        </p:txBody>
      </p:sp>
      <p:pic>
        <p:nvPicPr>
          <p:cNvPr id="3" name="Picture 2">
            <a:extLst>
              <a:ext uri="{FF2B5EF4-FFF2-40B4-BE49-F238E27FC236}">
                <a16:creationId xmlns="" xmlns:a16="http://schemas.microsoft.com/office/drawing/2014/main" id="{C0B9CD3C-3C37-41AF-9AB0-F6CE2BCC0650}"/>
              </a:ext>
            </a:extLst>
          </p:cNvPr>
          <p:cNvPicPr>
            <a:picLocks noChangeAspect="1"/>
          </p:cNvPicPr>
          <p:nvPr/>
        </p:nvPicPr>
        <p:blipFill>
          <a:blip r:embed="rId4"/>
          <a:stretch>
            <a:fillRect/>
          </a:stretch>
        </p:blipFill>
        <p:spPr>
          <a:xfrm>
            <a:off x="5076403" y="1412648"/>
            <a:ext cx="6445838" cy="4290511"/>
          </a:xfrm>
          <a:prstGeom prst="rect">
            <a:avLst/>
          </a:prstGeom>
        </p:spPr>
      </p:pic>
      <p:sp>
        <p:nvSpPr>
          <p:cNvPr id="4" name="Rectangle 3">
            <a:extLst>
              <a:ext uri="{FF2B5EF4-FFF2-40B4-BE49-F238E27FC236}">
                <a16:creationId xmlns="" xmlns:a16="http://schemas.microsoft.com/office/drawing/2014/main" id="{8AF6BB39-9530-46B6-8D56-E675BC9BDDBA}"/>
              </a:ext>
            </a:extLst>
          </p:cNvPr>
          <p:cNvSpPr/>
          <p:nvPr/>
        </p:nvSpPr>
        <p:spPr>
          <a:xfrm>
            <a:off x="5076403" y="5506360"/>
            <a:ext cx="6096000" cy="120032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23229"/>
                </a:solidFill>
                <a:effectLst>
                  <a:outerShdw blurRad="38100" dist="38100" dir="2700000" algn="tl">
                    <a:srgbClr val="000000">
                      <a:alpha val="43137"/>
                    </a:srgbClr>
                  </a:outerShdw>
                </a:effectLst>
                <a:uLnTx/>
                <a:uFillTx/>
                <a:latin typeface="arial" panose="020B0604020202020204" pitchFamily="34" charset="0"/>
                <a:ea typeface="+mn-ea"/>
                <a:cs typeface="+mn-cs"/>
              </a:rPr>
              <a:t/>
            </a:r>
            <a:br>
              <a:rPr kumimoji="0" lang="en-US" sz="1800" b="0" i="1" u="none" strike="noStrike" kern="1200" cap="none" spc="0" normalizeH="0" baseline="0" noProof="0" dirty="0">
                <a:ln>
                  <a:noFill/>
                </a:ln>
                <a:solidFill>
                  <a:srgbClr val="323229"/>
                </a:solidFill>
                <a:effectLst>
                  <a:outerShdw blurRad="38100" dist="38100" dir="2700000" algn="tl">
                    <a:srgbClr val="000000">
                      <a:alpha val="43137"/>
                    </a:srgbClr>
                  </a:outerShdw>
                </a:effectLst>
                <a:uLnTx/>
                <a:uFillTx/>
                <a:latin typeface="arial" panose="020B0604020202020204" pitchFamily="34" charset="0"/>
                <a:ea typeface="+mn-ea"/>
                <a:cs typeface="+mn-cs"/>
              </a:rPr>
            </a:br>
            <a:r>
              <a:rPr kumimoji="0" lang="en-US" sz="1800" b="0"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Photo above shows cleanup crews at the pumping station in Los Angeles where a failed valve released between 10 and 20 thousand gallons of crude oil on May 15, 2014</a:t>
            </a:r>
            <a:endParaRPr kumimoji="0" lang="en-US"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entury Gothic" panose="020B0502020202020204"/>
              <a:ea typeface="+mn-ea"/>
              <a:cs typeface="+mn-cs"/>
            </a:endParaRPr>
          </a:p>
        </p:txBody>
      </p:sp>
    </p:spTree>
    <p:custDataLst>
      <p:tags r:id="rId1"/>
    </p:custDataLst>
    <p:extLst>
      <p:ext uri="{BB962C8B-B14F-4D97-AF65-F5344CB8AC3E}">
        <p14:creationId xmlns:p14="http://schemas.microsoft.com/office/powerpoint/2010/main" val="3797846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 xmlns:a16="http://schemas.microsoft.com/office/drawing/2014/main" id="{6F8C68EC-C0D5-4874-9A3D-072016189298}"/>
              </a:ext>
            </a:extLst>
          </p:cNvPr>
          <p:cNvSpPr>
            <a:spLocks noGrp="1"/>
          </p:cNvSpPr>
          <p:nvPr>
            <p:ph type="title"/>
          </p:nvPr>
        </p:nvSpPr>
        <p:spPr/>
        <p:txBody>
          <a:bodyPr>
            <a:normAutofit/>
          </a:bodyPr>
          <a:lstStyle/>
          <a:p>
            <a:pPr eaLnBrk="1" hangingPunct="1"/>
            <a:r>
              <a:rPr lang="en-US" altLang="en-US" sz="4400" b="1" dirty="0">
                <a:effectLst>
                  <a:outerShdw blurRad="38100" dist="38100" dir="2700000" algn="tl">
                    <a:srgbClr val="000000">
                      <a:alpha val="43137"/>
                    </a:srgbClr>
                  </a:outerShdw>
                </a:effectLst>
              </a:rPr>
              <a:t>References</a:t>
            </a:r>
          </a:p>
        </p:txBody>
      </p:sp>
      <p:sp>
        <p:nvSpPr>
          <p:cNvPr id="18435" name="Content Placeholder 2">
            <a:extLst>
              <a:ext uri="{FF2B5EF4-FFF2-40B4-BE49-F238E27FC236}">
                <a16:creationId xmlns="" xmlns:a16="http://schemas.microsoft.com/office/drawing/2014/main" id="{50510EFB-B163-4152-AD11-6DF4911D264E}"/>
              </a:ext>
            </a:extLst>
          </p:cNvPr>
          <p:cNvSpPr>
            <a:spLocks noGrp="1"/>
          </p:cNvSpPr>
          <p:nvPr>
            <p:ph idx="1"/>
          </p:nvPr>
        </p:nvSpPr>
        <p:spPr/>
        <p:txBody>
          <a:bodyPr>
            <a:normAutofit/>
          </a:bodyPr>
          <a:lstStyle/>
          <a:p>
            <a:pPr marL="0" indent="0" eaLnBrk="1" hangingPunct="1">
              <a:buNone/>
            </a:pPr>
            <a:r>
              <a:rPr lang="en-US" altLang="en-US" sz="2800" b="1" dirty="0" err="1" smtClean="0">
                <a:effectLst>
                  <a:outerShdw blurRad="38100" dist="38100" dir="2700000" algn="tl">
                    <a:srgbClr val="000000">
                      <a:alpha val="43137"/>
                    </a:srgbClr>
                  </a:outerShdw>
                </a:effectLst>
              </a:rPr>
              <a:t>Pipline</a:t>
            </a:r>
            <a:r>
              <a:rPr lang="en-US" altLang="en-US" sz="2800" b="1" dirty="0" smtClean="0">
                <a:effectLst>
                  <a:outerShdw blurRad="38100" dist="38100" dir="2700000" algn="tl">
                    <a:srgbClr val="000000">
                      <a:alpha val="43137"/>
                    </a:srgbClr>
                  </a:outerShdw>
                </a:effectLst>
              </a:rPr>
              <a:t> and Hazardous Material Safety Administration </a:t>
            </a:r>
            <a:r>
              <a:rPr lang="en-US" altLang="en-US" sz="2800" dirty="0" smtClean="0">
                <a:effectLst>
                  <a:outerShdw blurRad="38100" dist="38100" dir="2700000" algn="tl">
                    <a:srgbClr val="000000">
                      <a:alpha val="43137"/>
                    </a:srgbClr>
                  </a:outerShdw>
                </a:effectLst>
              </a:rPr>
              <a:t>(</a:t>
            </a:r>
            <a:r>
              <a:rPr lang="en-US" altLang="en-US" sz="2800" dirty="0" err="1" smtClean="0">
                <a:effectLst>
                  <a:outerShdw blurRad="38100" dist="38100" dir="2700000" algn="tl">
                    <a:srgbClr val="000000">
                      <a:alpha val="43137"/>
                    </a:srgbClr>
                  </a:outerShdw>
                </a:effectLst>
              </a:rPr>
              <a:t>PHMSA</a:t>
            </a:r>
            <a:r>
              <a:rPr lang="en-US" altLang="en-US" sz="2800" dirty="0" smtClean="0">
                <a:effectLst>
                  <a:outerShdw blurRad="38100" dist="38100" dir="2700000" algn="tl">
                    <a:srgbClr val="000000">
                      <a:alpha val="43137"/>
                    </a:srgbClr>
                  </a:outerShdw>
                </a:effectLst>
              </a:rPr>
              <a:t>) </a:t>
            </a:r>
            <a:endParaRPr lang="en-US" altLang="en-US" sz="2800" dirty="0">
              <a:effectLst>
                <a:outerShdw blurRad="38100" dist="38100" dir="2700000" algn="tl">
                  <a:srgbClr val="000000">
                    <a:alpha val="43137"/>
                  </a:srgbClr>
                </a:outerShdw>
              </a:effectLst>
            </a:endParaRPr>
          </a:p>
          <a:p>
            <a:pPr marL="0" indent="0" eaLnBrk="1" hangingPunct="1">
              <a:buNone/>
            </a:pPr>
            <a:r>
              <a:rPr lang="en-US" altLang="en-US" sz="2800" dirty="0">
                <a:effectLst>
                  <a:outerShdw blurRad="38100" dist="38100" dir="2700000" algn="tl">
                    <a:srgbClr val="000000">
                      <a:alpha val="43137"/>
                    </a:srgbClr>
                  </a:outerShdw>
                </a:effectLst>
                <a:hlinkClick r:id="rId3"/>
              </a:rPr>
              <a:t>https://www.transportation.gov/pipelines-hazmat</a:t>
            </a:r>
            <a:r>
              <a:rPr lang="en-US" altLang="en-US" sz="2800" dirty="0">
                <a:effectLst>
                  <a:outerShdw blurRad="38100" dist="38100" dir="2700000" algn="tl">
                    <a:srgbClr val="000000">
                      <a:alpha val="43137"/>
                    </a:srgbClr>
                  </a:outerShdw>
                </a:effectLst>
              </a:rPr>
              <a:t> </a:t>
            </a:r>
          </a:p>
        </p:txBody>
      </p:sp>
      <p:pic>
        <p:nvPicPr>
          <p:cNvPr id="2" name="Picture 1"/>
          <p:cNvPicPr>
            <a:picLocks noChangeAspect="1"/>
          </p:cNvPicPr>
          <p:nvPr/>
        </p:nvPicPr>
        <p:blipFill>
          <a:blip r:embed="rId4"/>
          <a:stretch>
            <a:fillRect/>
          </a:stretch>
        </p:blipFill>
        <p:spPr>
          <a:xfrm>
            <a:off x="8800374" y="3679187"/>
            <a:ext cx="2845158" cy="2864916"/>
          </a:xfrm>
          <a:prstGeom prst="rect">
            <a:avLst/>
          </a:prstGeom>
        </p:spPr>
      </p:pic>
    </p:spTree>
    <p:custDataLst>
      <p:tags r:id="rId1"/>
    </p:custDataLst>
    <p:extLst>
      <p:ext uri="{BB962C8B-B14F-4D97-AF65-F5344CB8AC3E}">
        <p14:creationId xmlns:p14="http://schemas.microsoft.com/office/powerpoint/2010/main" val="2605380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3CEC07F3-1394-47AF-B3F9-1CAA93BD58A4}"/>
              </a:ext>
            </a:extLst>
          </p:cNvPr>
          <p:cNvSpPr>
            <a:spLocks noGrp="1" noChangeArrowheads="1"/>
          </p:cNvSpPr>
          <p:nvPr>
            <p:ph type="title"/>
          </p:nvPr>
        </p:nvSpPr>
        <p:spPr/>
        <p:txBody>
          <a:bodyPr>
            <a:normAutofit/>
          </a:bodyPr>
          <a:lstStyle/>
          <a:p>
            <a:pPr eaLnBrk="1" hangingPunct="1"/>
            <a:r>
              <a:rPr lang="en-US" altLang="en-US" sz="4400" b="1" dirty="0">
                <a:solidFill>
                  <a:srgbClr val="FF0000"/>
                </a:solidFill>
                <a:effectLst>
                  <a:outerShdw blurRad="38100" dist="38100" dir="2700000" algn="tl">
                    <a:srgbClr val="000000">
                      <a:alpha val="43137"/>
                    </a:srgbClr>
                  </a:outerShdw>
                </a:effectLst>
              </a:rPr>
              <a:t>activity</a:t>
            </a:r>
          </a:p>
        </p:txBody>
      </p:sp>
      <p:sp>
        <p:nvSpPr>
          <p:cNvPr id="19459" name="Rectangle 3">
            <a:extLst>
              <a:ext uri="{FF2B5EF4-FFF2-40B4-BE49-F238E27FC236}">
                <a16:creationId xmlns="" xmlns:a16="http://schemas.microsoft.com/office/drawing/2014/main" id="{3FB5BB43-FA96-4FA2-8E8E-009863A48F75}"/>
              </a:ext>
            </a:extLst>
          </p:cNvPr>
          <p:cNvSpPr>
            <a:spLocks noGrp="1" noChangeArrowheads="1"/>
          </p:cNvSpPr>
          <p:nvPr>
            <p:ph type="body" idx="1"/>
          </p:nvPr>
        </p:nvSpPr>
        <p:spPr>
          <a:xfrm>
            <a:off x="212584" y="2166454"/>
            <a:ext cx="11287370" cy="1029324"/>
          </a:xfrm>
        </p:spPr>
        <p:txBody>
          <a:bodyPr>
            <a:normAutofit/>
          </a:bodyPr>
          <a:lstStyle/>
          <a:p>
            <a:pPr eaLnBrk="1" hangingPunct="1"/>
            <a:r>
              <a:rPr lang="en-US" altLang="en-US" sz="2400" dirty="0">
                <a:effectLst>
                  <a:outerShdw blurRad="38100" dist="38100" dir="2700000" algn="tl">
                    <a:srgbClr val="000000">
                      <a:alpha val="43137"/>
                    </a:srgbClr>
                  </a:outerShdw>
                </a:effectLst>
              </a:rPr>
              <a:t>What are the </a:t>
            </a:r>
            <a:r>
              <a:rPr lang="en-US" altLang="en-US" sz="2400" b="1" dirty="0">
                <a:effectLst>
                  <a:outerShdw blurRad="38100" dist="38100" dir="2700000" algn="tl">
                    <a:srgbClr val="000000">
                      <a:alpha val="43137"/>
                    </a:srgbClr>
                  </a:outerShdw>
                </a:effectLst>
              </a:rPr>
              <a:t>THREE</a:t>
            </a:r>
            <a:r>
              <a:rPr lang="en-US" altLang="en-US" sz="2400" dirty="0">
                <a:effectLst>
                  <a:outerShdw blurRad="38100" dist="38100" dir="2700000" algn="tl">
                    <a:srgbClr val="000000">
                      <a:alpha val="43137"/>
                    </a:srgbClr>
                  </a:outerShdw>
                </a:effectLst>
              </a:rPr>
              <a:t> primary hazards to site workers involved in cleanup following a pipeline incident?</a:t>
            </a:r>
          </a:p>
        </p:txBody>
      </p:sp>
      <p:pic>
        <p:nvPicPr>
          <p:cNvPr id="2" name="Picture 1">
            <a:extLst>
              <a:ext uri="{FF2B5EF4-FFF2-40B4-BE49-F238E27FC236}">
                <a16:creationId xmlns="" xmlns:a16="http://schemas.microsoft.com/office/drawing/2014/main" id="{FC54BCCF-D671-48AC-A379-5674EBEF64F8}"/>
              </a:ext>
            </a:extLst>
          </p:cNvPr>
          <p:cNvPicPr>
            <a:picLocks noChangeAspect="1"/>
          </p:cNvPicPr>
          <p:nvPr/>
        </p:nvPicPr>
        <p:blipFill>
          <a:blip r:embed="rId3"/>
          <a:stretch>
            <a:fillRect/>
          </a:stretch>
        </p:blipFill>
        <p:spPr>
          <a:xfrm>
            <a:off x="514488" y="3304832"/>
            <a:ext cx="2304488" cy="2304488"/>
          </a:xfrm>
          <a:prstGeom prst="rect">
            <a:avLst/>
          </a:prstGeom>
        </p:spPr>
      </p:pic>
      <p:pic>
        <p:nvPicPr>
          <p:cNvPr id="4" name="Picture 3">
            <a:extLst>
              <a:ext uri="{FF2B5EF4-FFF2-40B4-BE49-F238E27FC236}">
                <a16:creationId xmlns="" xmlns:a16="http://schemas.microsoft.com/office/drawing/2014/main" id="{54DC8E06-18C2-4070-8E90-7F1EE7F2199B}"/>
              </a:ext>
            </a:extLst>
          </p:cNvPr>
          <p:cNvPicPr>
            <a:picLocks noChangeAspect="1"/>
          </p:cNvPicPr>
          <p:nvPr/>
        </p:nvPicPr>
        <p:blipFill>
          <a:blip r:embed="rId4"/>
          <a:stretch>
            <a:fillRect/>
          </a:stretch>
        </p:blipFill>
        <p:spPr>
          <a:xfrm>
            <a:off x="3410643" y="3304832"/>
            <a:ext cx="3464402" cy="2278221"/>
          </a:xfrm>
          <a:prstGeom prst="rect">
            <a:avLst/>
          </a:prstGeom>
        </p:spPr>
      </p:pic>
      <p:pic>
        <p:nvPicPr>
          <p:cNvPr id="6" name="Picture 5">
            <a:extLst>
              <a:ext uri="{FF2B5EF4-FFF2-40B4-BE49-F238E27FC236}">
                <a16:creationId xmlns="" xmlns:a16="http://schemas.microsoft.com/office/drawing/2014/main" id="{527F40DB-F8ED-414E-A0C5-35853A61BF7B}"/>
              </a:ext>
            </a:extLst>
          </p:cNvPr>
          <p:cNvPicPr>
            <a:picLocks noChangeAspect="1"/>
          </p:cNvPicPr>
          <p:nvPr/>
        </p:nvPicPr>
        <p:blipFill>
          <a:blip r:embed="rId5"/>
          <a:stretch>
            <a:fillRect/>
          </a:stretch>
        </p:blipFill>
        <p:spPr>
          <a:xfrm>
            <a:off x="7448478" y="3304832"/>
            <a:ext cx="4051476" cy="2278221"/>
          </a:xfrm>
          <a:prstGeom prst="rect">
            <a:avLst/>
          </a:prstGeom>
        </p:spPr>
      </p:pic>
      <p:sp>
        <p:nvSpPr>
          <p:cNvPr id="7" name="TextBox 6">
            <a:extLst>
              <a:ext uri="{FF2B5EF4-FFF2-40B4-BE49-F238E27FC236}">
                <a16:creationId xmlns="" xmlns:a16="http://schemas.microsoft.com/office/drawing/2014/main" id="{15985A99-7482-49B5-AEAF-7596D4779DEC}"/>
              </a:ext>
            </a:extLst>
          </p:cNvPr>
          <p:cNvSpPr txBox="1"/>
          <p:nvPr/>
        </p:nvSpPr>
        <p:spPr>
          <a:xfrm>
            <a:off x="514488" y="5836920"/>
            <a:ext cx="230448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entury Gothic" panose="020B0502020202020204"/>
                <a:ea typeface="+mn-ea"/>
                <a:cs typeface="+mn-cs"/>
              </a:rPr>
              <a:t>CHEMICAL HAZARDS</a:t>
            </a:r>
          </a:p>
        </p:txBody>
      </p:sp>
      <p:sp>
        <p:nvSpPr>
          <p:cNvPr id="10" name="TextBox 9">
            <a:extLst>
              <a:ext uri="{FF2B5EF4-FFF2-40B4-BE49-F238E27FC236}">
                <a16:creationId xmlns="" xmlns:a16="http://schemas.microsoft.com/office/drawing/2014/main" id="{B0617879-A1E2-4189-AB06-0CB3A7337658}"/>
              </a:ext>
            </a:extLst>
          </p:cNvPr>
          <p:cNvSpPr txBox="1"/>
          <p:nvPr/>
        </p:nvSpPr>
        <p:spPr>
          <a:xfrm>
            <a:off x="3990600" y="5836920"/>
            <a:ext cx="230448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entury Gothic" panose="020B0502020202020204"/>
                <a:ea typeface="+mn-ea"/>
                <a:cs typeface="+mn-cs"/>
              </a:rPr>
              <a:t>FIRE &amp; EXPLOSIONS</a:t>
            </a:r>
          </a:p>
        </p:txBody>
      </p:sp>
      <p:sp>
        <p:nvSpPr>
          <p:cNvPr id="11" name="TextBox 10">
            <a:extLst>
              <a:ext uri="{FF2B5EF4-FFF2-40B4-BE49-F238E27FC236}">
                <a16:creationId xmlns="" xmlns:a16="http://schemas.microsoft.com/office/drawing/2014/main" id="{11374197-D355-4BE6-953E-1243D65BCE1D}"/>
              </a:ext>
            </a:extLst>
          </p:cNvPr>
          <p:cNvSpPr txBox="1"/>
          <p:nvPr/>
        </p:nvSpPr>
        <p:spPr>
          <a:xfrm>
            <a:off x="8321972" y="5836920"/>
            <a:ext cx="230448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entury Gothic" panose="020B0502020202020204"/>
                <a:ea typeface="+mn-ea"/>
                <a:cs typeface="+mn-cs"/>
              </a:rPr>
              <a:t>ENVIROMENTAL IMPACTS</a:t>
            </a:r>
          </a:p>
        </p:txBody>
      </p:sp>
    </p:spTree>
    <p:custDataLst>
      <p:tags r:id="rId1"/>
    </p:custDataLst>
    <p:extLst>
      <p:ext uri="{BB962C8B-B14F-4D97-AF65-F5344CB8AC3E}">
        <p14:creationId xmlns:p14="http://schemas.microsoft.com/office/powerpoint/2010/main" val="183394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3CEC07F3-1394-47AF-B3F9-1CAA93BD58A4}"/>
              </a:ext>
            </a:extLst>
          </p:cNvPr>
          <p:cNvSpPr>
            <a:spLocks noGrp="1" noChangeArrowheads="1"/>
          </p:cNvSpPr>
          <p:nvPr>
            <p:ph type="title"/>
          </p:nvPr>
        </p:nvSpPr>
        <p:spPr>
          <a:xfrm>
            <a:off x="7131631" y="261704"/>
            <a:ext cx="2450267" cy="780737"/>
          </a:xfrm>
        </p:spPr>
        <p:txBody>
          <a:bodyPr/>
          <a:lstStyle/>
          <a:p>
            <a:pPr algn="l" eaLnBrk="1" hangingPunct="1"/>
            <a:r>
              <a:rPr lang="en-US" altLang="en-US" dirty="0">
                <a:solidFill>
                  <a:srgbClr val="FF0000"/>
                </a:solidFill>
              </a:rPr>
              <a:t>activity</a:t>
            </a:r>
          </a:p>
        </p:txBody>
      </p:sp>
      <p:sp>
        <p:nvSpPr>
          <p:cNvPr id="19459" name="Rectangle 3">
            <a:extLst>
              <a:ext uri="{FF2B5EF4-FFF2-40B4-BE49-F238E27FC236}">
                <a16:creationId xmlns="" xmlns:a16="http://schemas.microsoft.com/office/drawing/2014/main" id="{3FB5BB43-FA96-4FA2-8E8E-009863A48F75}"/>
              </a:ext>
            </a:extLst>
          </p:cNvPr>
          <p:cNvSpPr>
            <a:spLocks noGrp="1" noChangeArrowheads="1"/>
          </p:cNvSpPr>
          <p:nvPr>
            <p:ph type="body" idx="1"/>
          </p:nvPr>
        </p:nvSpPr>
        <p:spPr>
          <a:xfrm>
            <a:off x="272113" y="1963836"/>
            <a:ext cx="4329868" cy="4114800"/>
          </a:xfrm>
        </p:spPr>
        <p:txBody>
          <a:bodyPr/>
          <a:lstStyle/>
          <a:p>
            <a:pPr marL="0" indent="0" algn="l" eaLnBrk="1" hangingPunct="1">
              <a:buNone/>
            </a:pPr>
            <a:r>
              <a:rPr lang="en-US" altLang="en-US" sz="2400" b="1" dirty="0"/>
              <a:t>Use the Safety and Health Checklist to complete:</a:t>
            </a:r>
          </a:p>
          <a:p>
            <a:pPr algn="l" eaLnBrk="1" hangingPunct="1"/>
            <a:r>
              <a:rPr lang="en-US" altLang="en-US" dirty="0"/>
              <a:t>Hazard Recognition</a:t>
            </a:r>
          </a:p>
          <a:p>
            <a:pPr algn="l" eaLnBrk="1" hangingPunct="1"/>
            <a:r>
              <a:rPr lang="en-US" altLang="en-US" dirty="0"/>
              <a:t>Probability</a:t>
            </a:r>
          </a:p>
          <a:p>
            <a:pPr algn="l" eaLnBrk="1" hangingPunct="1"/>
            <a:r>
              <a:rPr lang="en-US" altLang="en-US" dirty="0"/>
              <a:t>Severity </a:t>
            </a:r>
          </a:p>
          <a:p>
            <a:pPr algn="l" eaLnBrk="1" hangingPunct="1"/>
            <a:r>
              <a:rPr lang="en-US" altLang="en-US" dirty="0"/>
              <a:t>Risk</a:t>
            </a:r>
          </a:p>
          <a:p>
            <a:pPr algn="l" eaLnBrk="1" hangingPunct="1"/>
            <a:r>
              <a:rPr lang="en-US" altLang="en-US" dirty="0"/>
              <a:t>Apply the Hierarchy of Health &amp; Safety Controls</a:t>
            </a:r>
          </a:p>
        </p:txBody>
      </p:sp>
      <p:pic>
        <p:nvPicPr>
          <p:cNvPr id="3" name="Picture 2">
            <a:extLst>
              <a:ext uri="{FF2B5EF4-FFF2-40B4-BE49-F238E27FC236}">
                <a16:creationId xmlns="" xmlns:a16="http://schemas.microsoft.com/office/drawing/2014/main" id="{3D46C884-A5C8-4ABA-A8FF-D593F928478F}"/>
              </a:ext>
            </a:extLst>
          </p:cNvPr>
          <p:cNvPicPr>
            <a:picLocks noChangeAspect="1"/>
          </p:cNvPicPr>
          <p:nvPr/>
        </p:nvPicPr>
        <p:blipFill>
          <a:blip r:embed="rId3"/>
          <a:stretch>
            <a:fillRect/>
          </a:stretch>
        </p:blipFill>
        <p:spPr>
          <a:xfrm>
            <a:off x="4922518" y="1723869"/>
            <a:ext cx="6868495" cy="4354767"/>
          </a:xfrm>
          <a:prstGeom prst="rect">
            <a:avLst/>
          </a:prstGeom>
        </p:spPr>
      </p:pic>
    </p:spTree>
    <p:custDataLst>
      <p:tags r:id="rId1"/>
    </p:custDataLst>
    <p:extLst>
      <p:ext uri="{BB962C8B-B14F-4D97-AF65-F5344CB8AC3E}">
        <p14:creationId xmlns:p14="http://schemas.microsoft.com/office/powerpoint/2010/main" val="242975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0AA6F26F-9D42-4AD0-B486-BCA16170040B}"/>
              </a:ext>
            </a:extLst>
          </p:cNvPr>
          <p:cNvSpPr>
            <a:spLocks noGrp="1"/>
          </p:cNvSpPr>
          <p:nvPr>
            <p:ph type="title"/>
          </p:nvPr>
        </p:nvSpPr>
        <p:spPr/>
        <p:txBody>
          <a:bodyPr/>
          <a:lstStyle/>
          <a:p>
            <a:endParaRPr lang="en-US"/>
          </a:p>
        </p:txBody>
      </p:sp>
      <p:pic>
        <p:nvPicPr>
          <p:cNvPr id="5" name="videoplayback (4)">
            <a:hlinkClick r:id="" action="ppaction://media"/>
            <a:extLst>
              <a:ext uri="{FF2B5EF4-FFF2-40B4-BE49-F238E27FC236}">
                <a16:creationId xmlns="" xmlns:a16="http://schemas.microsoft.com/office/drawing/2014/main" id="{8AB48437-6486-49CA-A934-2F2BC8458394}"/>
              </a:ext>
            </a:extLst>
          </p:cNvPr>
          <p:cNvPicPr>
            <a:picLocks noGrp="1" noChangeAspect="1"/>
          </p:cNvPicPr>
          <p:nvPr>
            <p:ph idx="1"/>
            <a:videoFile r:link="rId2"/>
            <p:extLst>
              <p:ext uri="{DAA4B4D4-6D71-4841-9C94-3DE7FCFB9230}">
                <p14:media xmlns:p14="http://schemas.microsoft.com/office/powerpoint/2010/main" r:embed="rId3">
                  <p14:trim st="4290"/>
                </p14:media>
              </p:ext>
            </p:extLst>
          </p:nvPr>
        </p:nvPicPr>
        <p:blipFill>
          <a:blip r:embed="rId5"/>
          <a:stretch>
            <a:fillRect/>
          </a:stretch>
        </p:blipFill>
        <p:spPr>
          <a:xfrm>
            <a:off x="0" y="24013"/>
            <a:ext cx="12192000" cy="6809973"/>
          </a:xfrm>
        </p:spPr>
      </p:pic>
    </p:spTree>
    <p:custDataLst>
      <p:tags r:id="rId1"/>
    </p:custDataLst>
    <p:extLst>
      <p:ext uri="{BB962C8B-B14F-4D97-AF65-F5344CB8AC3E}">
        <p14:creationId xmlns:p14="http://schemas.microsoft.com/office/powerpoint/2010/main" val="3109895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 xmlns:a16="http://schemas.microsoft.com/office/drawing/2014/main" id="{467B7CC4-1FCA-4B65-800D-F516ED163930}"/>
              </a:ext>
            </a:extLst>
          </p:cNvPr>
          <p:cNvSpPr>
            <a:spLocks noGrp="1" noChangeArrowheads="1"/>
          </p:cNvSpPr>
          <p:nvPr>
            <p:ph type="title"/>
          </p:nvPr>
        </p:nvSpPr>
        <p:spPr/>
        <p:txBody>
          <a:bodyPr>
            <a:normAutofit/>
          </a:bodyPr>
          <a:lstStyle/>
          <a:p>
            <a:pPr eaLnBrk="1" hangingPunct="1"/>
            <a:r>
              <a:rPr lang="en-US" altLang="en-US" sz="4400" b="1" dirty="0">
                <a:effectLst>
                  <a:outerShdw blurRad="38100" dist="38100" dir="2700000" algn="tl">
                    <a:srgbClr val="000000">
                      <a:alpha val="43137"/>
                    </a:srgbClr>
                  </a:outerShdw>
                </a:effectLst>
              </a:rPr>
              <a:t>Objectives</a:t>
            </a:r>
          </a:p>
        </p:txBody>
      </p:sp>
      <p:sp>
        <p:nvSpPr>
          <p:cNvPr id="4099" name="Rectangle 3">
            <a:extLst>
              <a:ext uri="{FF2B5EF4-FFF2-40B4-BE49-F238E27FC236}">
                <a16:creationId xmlns="" xmlns:a16="http://schemas.microsoft.com/office/drawing/2014/main" id="{0DD0392C-E5E8-42D8-9C2D-91F9964F1084}"/>
              </a:ext>
            </a:extLst>
          </p:cNvPr>
          <p:cNvSpPr>
            <a:spLocks noGrp="1" noChangeArrowheads="1"/>
          </p:cNvSpPr>
          <p:nvPr>
            <p:ph type="body" idx="1"/>
          </p:nvPr>
        </p:nvSpPr>
        <p:spPr>
          <a:xfrm>
            <a:off x="299803" y="2102967"/>
            <a:ext cx="5796197" cy="4114800"/>
          </a:xfrm>
        </p:spPr>
        <p:txBody>
          <a:bodyPr>
            <a:normAutofit/>
          </a:bodyPr>
          <a:lstStyle/>
          <a:p>
            <a:pPr algn="l" eaLnBrk="1" hangingPunct="1">
              <a:defRPr/>
            </a:pPr>
            <a:r>
              <a:rPr lang="en-US" altLang="en-US" sz="2600" dirty="0">
                <a:effectLst>
                  <a:outerShdw blurRad="38100" dist="38100" dir="2700000" algn="tl">
                    <a:srgbClr val="000000">
                      <a:alpha val="43137"/>
                    </a:srgbClr>
                  </a:outerShdw>
                </a:effectLst>
              </a:rPr>
              <a:t>Recognize hazards associated with </a:t>
            </a:r>
            <a:r>
              <a:rPr lang="en-US" altLang="en-US" sz="2600" dirty="0" smtClean="0">
                <a:effectLst>
                  <a:outerShdw blurRad="38100" dist="38100" dir="2700000" algn="tl">
                    <a:srgbClr val="000000">
                      <a:alpha val="43137"/>
                    </a:srgbClr>
                  </a:outerShdw>
                </a:effectLst>
              </a:rPr>
              <a:t>cleanup </a:t>
            </a:r>
            <a:r>
              <a:rPr lang="en-US" altLang="en-US" sz="2600" dirty="0">
                <a:effectLst>
                  <a:outerShdw blurRad="38100" dist="38100" dir="2700000" algn="tl">
                    <a:srgbClr val="000000">
                      <a:alpha val="43137"/>
                    </a:srgbClr>
                  </a:outerShdw>
                </a:effectLst>
              </a:rPr>
              <a:t>in the aftermath of a pipeline incident.                                               </a:t>
            </a:r>
          </a:p>
          <a:p>
            <a:pPr marL="0" indent="0">
              <a:buNone/>
              <a:defRPr/>
            </a:pPr>
            <a:endParaRPr lang="en-US" altLang="en-US" sz="1000" dirty="0">
              <a:effectLst>
                <a:outerShdw blurRad="38100" dist="38100" dir="2700000" algn="tl">
                  <a:srgbClr val="000000">
                    <a:alpha val="43137"/>
                  </a:srgbClr>
                </a:outerShdw>
              </a:effectLst>
            </a:endParaRPr>
          </a:p>
          <a:p>
            <a:pPr algn="l" eaLnBrk="1" hangingPunct="1">
              <a:defRPr/>
            </a:pPr>
            <a:r>
              <a:rPr lang="en-US" altLang="en-US" sz="2600" dirty="0">
                <a:effectLst>
                  <a:outerShdw blurRad="38100" dist="38100" dir="2700000" algn="tl">
                    <a:srgbClr val="000000">
                      <a:alpha val="43137"/>
                    </a:srgbClr>
                  </a:outerShdw>
                </a:effectLst>
              </a:rPr>
              <a:t>Assess hazards of assigned tasks to ensure safety and health of site workers.</a:t>
            </a:r>
          </a:p>
          <a:p>
            <a:pPr algn="l" eaLnBrk="1" hangingPunct="1">
              <a:defRPr/>
            </a:pPr>
            <a:endParaRPr lang="en-US" altLang="en-US" sz="1000" dirty="0">
              <a:effectLst>
                <a:outerShdw blurRad="38100" dist="38100" dir="2700000" algn="tl">
                  <a:srgbClr val="000000">
                    <a:alpha val="43137"/>
                  </a:srgbClr>
                </a:outerShdw>
              </a:effectLst>
            </a:endParaRPr>
          </a:p>
          <a:p>
            <a:pPr algn="l" eaLnBrk="1" hangingPunct="1">
              <a:defRPr/>
            </a:pPr>
            <a:r>
              <a:rPr lang="en-US" altLang="en-US" sz="2600" dirty="0">
                <a:effectLst>
                  <a:outerShdw blurRad="38100" dist="38100" dir="2700000" algn="tl">
                    <a:srgbClr val="000000">
                      <a:alpha val="43137"/>
                    </a:srgbClr>
                  </a:outerShdw>
                </a:effectLst>
              </a:rPr>
              <a:t>Identify precautions and control measures to control identified hazards. </a:t>
            </a:r>
          </a:p>
          <a:p>
            <a:pPr eaLnBrk="1" hangingPunct="1">
              <a:defRPr/>
            </a:pPr>
            <a:endParaRPr lang="en-US" altLang="en-US" sz="2600" dirty="0">
              <a:effectLst>
                <a:outerShdw blurRad="38100" dist="38100" dir="2700000" algn="tl">
                  <a:srgbClr val="000000">
                    <a:alpha val="43137"/>
                  </a:srgbClr>
                </a:outerShdw>
              </a:effectLst>
            </a:endParaRPr>
          </a:p>
          <a:p>
            <a:pPr eaLnBrk="1" hangingPunct="1">
              <a:defRPr/>
            </a:pPr>
            <a:endParaRPr lang="en-US" altLang="en-US" sz="2600" dirty="0">
              <a:effectLst>
                <a:outerShdw blurRad="38100" dist="38100" dir="2700000" algn="tl">
                  <a:srgbClr val="000000">
                    <a:alpha val="43137"/>
                  </a:srgbClr>
                </a:outerShdw>
              </a:effectLst>
            </a:endParaRPr>
          </a:p>
        </p:txBody>
      </p:sp>
      <p:pic>
        <p:nvPicPr>
          <p:cNvPr id="7172" name="Picture 1">
            <a:extLst>
              <a:ext uri="{FF2B5EF4-FFF2-40B4-BE49-F238E27FC236}">
                <a16:creationId xmlns="" xmlns:a16="http://schemas.microsoft.com/office/drawing/2014/main" id="{EBE61CDA-FC22-46A2-8536-1FB959C80E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057401"/>
            <a:ext cx="5269875" cy="420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084912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 xmlns:a16="http://schemas.microsoft.com/office/drawing/2014/main" id="{846C8F6B-543F-4F4F-A2A9-6F2DD0C4871F}"/>
              </a:ext>
            </a:extLst>
          </p:cNvPr>
          <p:cNvSpPr>
            <a:spLocks noGrp="1" noChangeArrowheads="1"/>
          </p:cNvSpPr>
          <p:nvPr>
            <p:ph type="title" idx="4294967295"/>
          </p:nvPr>
        </p:nvSpPr>
        <p:spPr>
          <a:xfrm>
            <a:off x="0" y="454025"/>
            <a:ext cx="10972800" cy="1371600"/>
          </a:xfrm>
        </p:spPr>
        <p:txBody>
          <a:bodyPr>
            <a:normAutofit/>
          </a:bodyPr>
          <a:lstStyle/>
          <a:p>
            <a:pPr eaLnBrk="1" hangingPunct="1"/>
            <a:r>
              <a:rPr lang="en-US" altLang="en-US" sz="4400" b="1" dirty="0">
                <a:effectLst>
                  <a:outerShdw blurRad="38100" dist="38100" dir="2700000" algn="tl">
                    <a:srgbClr val="000000">
                      <a:alpha val="43137"/>
                    </a:srgbClr>
                  </a:outerShdw>
                </a:effectLst>
              </a:rPr>
              <a:t>facts</a:t>
            </a:r>
          </a:p>
        </p:txBody>
      </p:sp>
      <p:sp>
        <p:nvSpPr>
          <p:cNvPr id="24579" name="Rectangle 3">
            <a:extLst>
              <a:ext uri="{FF2B5EF4-FFF2-40B4-BE49-F238E27FC236}">
                <a16:creationId xmlns="" xmlns:a16="http://schemas.microsoft.com/office/drawing/2014/main" id="{BF5D9FF6-C4B3-4880-AB28-D63C3D0820AF}"/>
              </a:ext>
            </a:extLst>
          </p:cNvPr>
          <p:cNvSpPr>
            <a:spLocks noGrp="1" noChangeArrowheads="1"/>
          </p:cNvSpPr>
          <p:nvPr>
            <p:ph type="body" sz="half" idx="4294967295"/>
          </p:nvPr>
        </p:nvSpPr>
        <p:spPr>
          <a:xfrm>
            <a:off x="4953000" y="3956050"/>
            <a:ext cx="7239000" cy="2286000"/>
          </a:xfrm>
        </p:spPr>
        <p:txBody>
          <a:bodyPr/>
          <a:lstStyle/>
          <a:p>
            <a:pPr eaLnBrk="1" hangingPunct="1">
              <a:defRPr/>
            </a:pPr>
            <a:endParaRPr lang="en-US" altLang="en-US" sz="2800" dirty="0"/>
          </a:p>
          <a:p>
            <a:pPr marL="0" indent="0">
              <a:buNone/>
              <a:defRPr/>
            </a:pPr>
            <a:r>
              <a:rPr lang="en-US" altLang="en-US" sz="2600" dirty="0"/>
              <a:t> </a:t>
            </a:r>
          </a:p>
        </p:txBody>
      </p:sp>
      <p:sp>
        <p:nvSpPr>
          <p:cNvPr id="8196" name="Rectangle 2">
            <a:extLst>
              <a:ext uri="{FF2B5EF4-FFF2-40B4-BE49-F238E27FC236}">
                <a16:creationId xmlns="" xmlns:a16="http://schemas.microsoft.com/office/drawing/2014/main" id="{38D76B58-CECC-4C66-96E9-8F2BFDD3BC56}"/>
              </a:ext>
            </a:extLst>
          </p:cNvPr>
          <p:cNvSpPr>
            <a:spLocks noChangeArrowheads="1"/>
          </p:cNvSpPr>
          <p:nvPr/>
        </p:nvSpPr>
        <p:spPr bwMode="auto">
          <a:xfrm>
            <a:off x="609598" y="1689673"/>
            <a:ext cx="109727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anose="020B0604020202020204" pitchFamily="34" charset="0"/>
                <a:ea typeface="+mn-ea"/>
                <a:cs typeface="+mn-cs"/>
              </a:rPr>
              <a:t>Over 280 significant pipeline incidents occur in the US every year.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anose="020B0604020202020204" pitchFamily="34" charset="0"/>
                <a:ea typeface="+mn-ea"/>
                <a:cs typeface="+mn-cs"/>
              </a:rPr>
              <a:t>These incidents often result in serious losses to property, </a:t>
            </a:r>
            <a:r>
              <a:rPr kumimoji="0" lang="en-US" altLang="en-US" sz="2000" b="0" i="0" u="none" strike="noStrike" kern="1200" cap="none" spc="0" normalizeH="0" baseline="0" noProof="0" dirty="0" smtClean="0">
                <a:ln>
                  <a:noFill/>
                </a:ln>
                <a:solidFill>
                  <a:srgbClr val="DADADA"/>
                </a:solidFill>
                <a:effectLst>
                  <a:outerShdw blurRad="38100" dist="38100" dir="2700000" algn="tl">
                    <a:srgbClr val="000000">
                      <a:alpha val="43137"/>
                    </a:srgbClr>
                  </a:outerShdw>
                </a:effectLst>
                <a:uLnTx/>
                <a:uFillTx/>
                <a:latin typeface="Arial" panose="020B0604020202020204" pitchFamily="34" charset="0"/>
                <a:ea typeface="+mn-ea"/>
                <a:cs typeface="+mn-cs"/>
              </a:rPr>
              <a:t>infrastructure, </a:t>
            </a:r>
            <a:r>
              <a:rPr kumimoji="0" lang="en-US" altLang="en-US" sz="20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anose="020B0604020202020204" pitchFamily="34" charset="0"/>
                <a:ea typeface="+mn-ea"/>
                <a:cs typeface="+mn-cs"/>
              </a:rPr>
              <a:t>and sometimes even a loss of </a:t>
            </a:r>
            <a:r>
              <a:rPr kumimoji="0" lang="en-US" altLang="en-US" sz="2000" b="0" i="0" u="none" strike="noStrike" kern="1200" cap="none" spc="0" normalizeH="0" baseline="0" noProof="0" dirty="0" smtClean="0">
                <a:ln>
                  <a:noFill/>
                </a:ln>
                <a:solidFill>
                  <a:srgbClr val="DADADA"/>
                </a:solidFill>
                <a:effectLst>
                  <a:outerShdw blurRad="38100" dist="38100" dir="2700000" algn="tl">
                    <a:srgbClr val="000000">
                      <a:alpha val="43137"/>
                    </a:srgbClr>
                  </a:outerShdw>
                </a:effectLst>
                <a:uLnTx/>
                <a:uFillTx/>
                <a:latin typeface="Arial" panose="020B0604020202020204" pitchFamily="34" charset="0"/>
                <a:ea typeface="+mn-ea"/>
                <a:cs typeface="+mn-cs"/>
              </a:rPr>
              <a:t>human life</a:t>
            </a:r>
            <a:r>
              <a:rPr kumimoji="0" lang="en-US" altLang="en-US" sz="20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anose="020B0604020202020204" pitchFamily="34"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0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DADADA"/>
                </a:solidFill>
                <a:effectLst>
                  <a:outerShdw blurRad="38100" dist="38100" dir="2700000" algn="tl">
                    <a:srgbClr val="000000">
                      <a:alpha val="43137"/>
                    </a:srgbClr>
                  </a:outerShdw>
                </a:effectLst>
                <a:uLnTx/>
                <a:uFillTx/>
                <a:latin typeface="Arial" panose="020B0604020202020204" pitchFamily="34" charset="0"/>
                <a:ea typeface="+mn-ea"/>
                <a:cs typeface="+mn-cs"/>
              </a:rPr>
              <a:t>2.7 million miles of pipeline in the United States. Texas tops the list of states when it comes to pipeline explosions. In fact, Houston ranks as the most dangerous city in the United States when it comes to gas pipeline leaks.</a:t>
            </a:r>
          </a:p>
        </p:txBody>
      </p:sp>
      <p:pic>
        <p:nvPicPr>
          <p:cNvPr id="8197" name="Picture 3">
            <a:extLst>
              <a:ext uri="{FF2B5EF4-FFF2-40B4-BE49-F238E27FC236}">
                <a16:creationId xmlns="" xmlns:a16="http://schemas.microsoft.com/office/drawing/2014/main" id="{ED6AAB98-07E2-40CE-8248-C079D8F537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039015"/>
            <a:ext cx="12192000" cy="2818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09114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86C815C-02F1-46C9-A4EC-18E98A0839E5}"/>
              </a:ext>
            </a:extLst>
          </p:cNvPr>
          <p:cNvPicPr>
            <a:picLocks noChangeAspect="1"/>
          </p:cNvPicPr>
          <p:nvPr/>
        </p:nvPicPr>
        <p:blipFill rotWithShape="1">
          <a:blip r:embed="rId3"/>
          <a:srcRect l="13190" r="567" b="-4"/>
          <a:stretch/>
        </p:blipFill>
        <p:spPr>
          <a:xfrm>
            <a:off x="304291" y="3579027"/>
            <a:ext cx="5116117" cy="2806967"/>
          </a:xfrm>
          <a:prstGeom prst="rect">
            <a:avLst/>
          </a:prstGeom>
        </p:spPr>
      </p:pic>
      <p:pic>
        <p:nvPicPr>
          <p:cNvPr id="3" name="Picture 2">
            <a:extLst>
              <a:ext uri="{FF2B5EF4-FFF2-40B4-BE49-F238E27FC236}">
                <a16:creationId xmlns="" xmlns:a16="http://schemas.microsoft.com/office/drawing/2014/main" id="{45F9BABF-7FB9-4FE7-AAE2-181AADE95DAF}"/>
              </a:ext>
            </a:extLst>
          </p:cNvPr>
          <p:cNvPicPr>
            <a:picLocks noChangeAspect="1"/>
          </p:cNvPicPr>
          <p:nvPr/>
        </p:nvPicPr>
        <p:blipFill rotWithShape="1">
          <a:blip r:embed="rId4"/>
          <a:srcRect t="1917" r="-4" b="-4"/>
          <a:stretch/>
        </p:blipFill>
        <p:spPr>
          <a:xfrm>
            <a:off x="7026151" y="1370829"/>
            <a:ext cx="3892519" cy="2538910"/>
          </a:xfrm>
          <a:prstGeom prst="rect">
            <a:avLst/>
          </a:prstGeom>
        </p:spPr>
      </p:pic>
      <p:sp>
        <p:nvSpPr>
          <p:cNvPr id="11266" name="Title 1">
            <a:extLst>
              <a:ext uri="{FF2B5EF4-FFF2-40B4-BE49-F238E27FC236}">
                <a16:creationId xmlns="" xmlns:a16="http://schemas.microsoft.com/office/drawing/2014/main" id="{E934ACCA-5AE6-472E-BCDE-589B338413D7}"/>
              </a:ext>
            </a:extLst>
          </p:cNvPr>
          <p:cNvSpPr>
            <a:spLocks noGrp="1"/>
          </p:cNvSpPr>
          <p:nvPr>
            <p:ph type="title"/>
          </p:nvPr>
        </p:nvSpPr>
        <p:spPr>
          <a:xfrm>
            <a:off x="2735071" y="-65428"/>
            <a:ext cx="6832600" cy="1293028"/>
          </a:xfrm>
        </p:spPr>
        <p:txBody>
          <a:bodyPr>
            <a:normAutofit/>
          </a:bodyPr>
          <a:lstStyle/>
          <a:p>
            <a:r>
              <a:rPr lang="en-US" altLang="en-US" sz="4400" b="1" dirty="0">
                <a:effectLst>
                  <a:outerShdw blurRad="38100" dist="38100" dir="2700000" algn="tl">
                    <a:srgbClr val="000000">
                      <a:alpha val="43137"/>
                    </a:srgbClr>
                  </a:outerShdw>
                </a:effectLst>
              </a:rPr>
              <a:t>fact</a:t>
            </a:r>
          </a:p>
        </p:txBody>
      </p:sp>
      <p:sp>
        <p:nvSpPr>
          <p:cNvPr id="11267" name="Content Placeholder 2">
            <a:extLst>
              <a:ext uri="{FF2B5EF4-FFF2-40B4-BE49-F238E27FC236}">
                <a16:creationId xmlns="" xmlns:a16="http://schemas.microsoft.com/office/drawing/2014/main" id="{6EEA423A-E681-4B93-97D3-DB793BCC0F0F}"/>
              </a:ext>
            </a:extLst>
          </p:cNvPr>
          <p:cNvSpPr>
            <a:spLocks noGrp="1"/>
          </p:cNvSpPr>
          <p:nvPr>
            <p:ph idx="1"/>
          </p:nvPr>
        </p:nvSpPr>
        <p:spPr>
          <a:xfrm>
            <a:off x="304291" y="1898059"/>
            <a:ext cx="4861560" cy="2011680"/>
          </a:xfrm>
        </p:spPr>
        <p:txBody>
          <a:bodyPr>
            <a:normAutofit/>
          </a:bodyPr>
          <a:lstStyle/>
          <a:p>
            <a:pPr marL="0" indent="0">
              <a:buNone/>
            </a:pPr>
            <a:r>
              <a:rPr lang="en-US" altLang="en-US" sz="2000" b="1" dirty="0">
                <a:effectLst>
                  <a:outerShdw blurRad="38100" dist="38100" dir="2700000" algn="tl">
                    <a:srgbClr val="000000">
                      <a:alpha val="43137"/>
                    </a:srgbClr>
                  </a:outerShdw>
                </a:effectLst>
              </a:rPr>
              <a:t>Sweetwater, TX 8600 (2662 in chart)</a:t>
            </a:r>
          </a:p>
          <a:p>
            <a:pPr lvl="1"/>
            <a:r>
              <a:rPr lang="en-US" altLang="en-US" sz="1800" dirty="0">
                <a:effectLst>
                  <a:outerShdw blurRad="38100" dist="38100" dir="2700000" algn="tl">
                    <a:srgbClr val="000000">
                      <a:alpha val="43137"/>
                    </a:srgbClr>
                  </a:outerShdw>
                </a:effectLst>
              </a:rPr>
              <a:t>Worst pipeline disaster of 2016 could be one of the least talked about, despite leaking 361,200 gallons of crude oil. </a:t>
            </a:r>
          </a:p>
        </p:txBody>
      </p:sp>
      <p:sp>
        <p:nvSpPr>
          <p:cNvPr id="6" name="Rectangle 5">
            <a:extLst>
              <a:ext uri="{FF2B5EF4-FFF2-40B4-BE49-F238E27FC236}">
                <a16:creationId xmlns="" xmlns:a16="http://schemas.microsoft.com/office/drawing/2014/main" id="{23A43BB0-8577-45B4-87FA-21A27FAA7441}"/>
              </a:ext>
            </a:extLst>
          </p:cNvPr>
          <p:cNvSpPr/>
          <p:nvPr/>
        </p:nvSpPr>
        <p:spPr>
          <a:xfrm>
            <a:off x="5925758" y="4052968"/>
            <a:ext cx="6096000" cy="261610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Cushing, Oklahoma</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a:ea typeface="+mn-ea"/>
                <a:cs typeface="+mn-cs"/>
              </a:rPr>
              <a:t>Enterprise Pipeline carries 400,000 barrels of crude oil per day from storage hubs in Oklahoma all the way to refineries on the Gulf Coast. But in October 2016, a pipeline ruptured and sprayed the area with crude oil, a known cause of chemical pneumonia. There were no injuries or evacuations, so the spill was quietly cleaned up after it leaked some 307,734 gallons of crude oil. </a:t>
            </a:r>
          </a:p>
        </p:txBody>
      </p:sp>
    </p:spTree>
    <p:custDataLst>
      <p:tags r:id="rId1"/>
    </p:custDataLst>
    <p:extLst>
      <p:ext uri="{BB962C8B-B14F-4D97-AF65-F5344CB8AC3E}">
        <p14:creationId xmlns:p14="http://schemas.microsoft.com/office/powerpoint/2010/main" val="2778057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7C057BCE-8991-42EA-97C4-10E78EE2075A}"/>
              </a:ext>
            </a:extLst>
          </p:cNvPr>
          <p:cNvSpPr>
            <a:spLocks noGrp="1"/>
          </p:cNvSpPr>
          <p:nvPr>
            <p:ph type="title"/>
          </p:nvPr>
        </p:nvSpPr>
        <p:spPr>
          <a:xfrm>
            <a:off x="1765624" y="44221"/>
            <a:ext cx="8610600" cy="1293028"/>
          </a:xfrm>
        </p:spPr>
        <p:txBody>
          <a:bodyPr>
            <a:normAutofit/>
          </a:bodyPr>
          <a:lstStyle/>
          <a:p>
            <a:pPr eaLnBrk="1" hangingPunct="1"/>
            <a:r>
              <a:rPr lang="en-US" altLang="en-US" sz="4400" b="1" dirty="0">
                <a:effectLst>
                  <a:outerShdw blurRad="38100" dist="38100" dir="2700000" algn="tl">
                    <a:srgbClr val="000000">
                      <a:alpha val="43137"/>
                    </a:srgbClr>
                  </a:outerShdw>
                </a:effectLst>
              </a:rPr>
              <a:t>Pipeline</a:t>
            </a:r>
          </a:p>
        </p:txBody>
      </p:sp>
      <p:sp>
        <p:nvSpPr>
          <p:cNvPr id="3" name="Content Placeholder 2">
            <a:extLst>
              <a:ext uri="{FF2B5EF4-FFF2-40B4-BE49-F238E27FC236}">
                <a16:creationId xmlns="" xmlns:a16="http://schemas.microsoft.com/office/drawing/2014/main" id="{84F22BD4-7193-4869-8C17-261E75AE35DC}"/>
              </a:ext>
            </a:extLst>
          </p:cNvPr>
          <p:cNvSpPr>
            <a:spLocks noGrp="1"/>
          </p:cNvSpPr>
          <p:nvPr>
            <p:ph idx="1"/>
          </p:nvPr>
        </p:nvSpPr>
        <p:spPr>
          <a:xfrm>
            <a:off x="2743200" y="3505200"/>
            <a:ext cx="3657600" cy="4114800"/>
          </a:xfrm>
        </p:spPr>
        <p:txBody>
          <a:bodyPr/>
          <a:lstStyle/>
          <a:p>
            <a:pPr marL="0" indent="0">
              <a:buNone/>
              <a:defRPr/>
            </a:pPr>
            <a:endParaRPr lang="en-US" sz="2000" dirty="0"/>
          </a:p>
          <a:p>
            <a:pPr eaLnBrk="1" hangingPunct="1">
              <a:defRPr/>
            </a:pPr>
            <a:endParaRPr lang="en-US" sz="2000" dirty="0"/>
          </a:p>
          <a:p>
            <a:pPr eaLnBrk="1" hangingPunct="1">
              <a:defRPr/>
            </a:pPr>
            <a:endParaRPr lang="en-US" sz="2000" dirty="0"/>
          </a:p>
        </p:txBody>
      </p:sp>
      <p:sp>
        <p:nvSpPr>
          <p:cNvPr id="4" name="Content Placeholder 2">
            <a:extLst>
              <a:ext uri="{FF2B5EF4-FFF2-40B4-BE49-F238E27FC236}">
                <a16:creationId xmlns="" xmlns:a16="http://schemas.microsoft.com/office/drawing/2014/main" id="{1AD14243-7EBE-4A2B-9F49-D2037A70A352}"/>
              </a:ext>
            </a:extLst>
          </p:cNvPr>
          <p:cNvSpPr txBox="1">
            <a:spLocks/>
          </p:cNvSpPr>
          <p:nvPr/>
        </p:nvSpPr>
        <p:spPr bwMode="auto">
          <a:xfrm>
            <a:off x="3048001" y="2971800"/>
            <a:ext cx="411956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just" rtl="0" fontAlgn="base">
              <a:spcBef>
                <a:spcPct val="25000"/>
              </a:spcBef>
              <a:spcAft>
                <a:spcPct val="25000"/>
              </a:spcAft>
              <a:buClr>
                <a:schemeClr val="tx1"/>
              </a:buClr>
              <a:buSzPct val="70000"/>
              <a:buFont typeface="Wingdings" panose="05000000000000000000" pitchFamily="2" charset="2"/>
              <a:buChar char="¢"/>
              <a:defRPr sz="3000" kern="1200">
                <a:solidFill>
                  <a:schemeClr val="tx2"/>
                </a:solidFill>
                <a:latin typeface="+mn-lt"/>
                <a:ea typeface="+mn-ea"/>
                <a:cs typeface="+mn-cs"/>
              </a:defRPr>
            </a:lvl1pPr>
            <a:lvl2pPr marL="742950" indent="-285750" algn="just" rtl="0" fontAlgn="base">
              <a:spcBef>
                <a:spcPct val="25000"/>
              </a:spcBef>
              <a:spcAft>
                <a:spcPct val="25000"/>
              </a:spcAft>
              <a:buClr>
                <a:schemeClr val="accent1"/>
              </a:buClr>
              <a:buSzPct val="75000"/>
              <a:buFont typeface="Wingdings" panose="05000000000000000000" pitchFamily="2" charset="2"/>
              <a:buChar char="l"/>
              <a:defRPr sz="2800" kern="1200">
                <a:solidFill>
                  <a:schemeClr val="tx2"/>
                </a:solidFill>
                <a:latin typeface="+mn-lt"/>
                <a:ea typeface="+mn-ea"/>
                <a:cs typeface="+mn-cs"/>
              </a:defRPr>
            </a:lvl2pPr>
            <a:lvl3pPr marL="1143000" indent="-228600" algn="just" rtl="0" fontAlgn="base">
              <a:spcBef>
                <a:spcPct val="25000"/>
              </a:spcBef>
              <a:spcAft>
                <a:spcPct val="25000"/>
              </a:spcAft>
              <a:buClr>
                <a:schemeClr val="accent2"/>
              </a:buClr>
              <a:buChar char="•"/>
              <a:defRPr sz="2400" kern="1200">
                <a:solidFill>
                  <a:schemeClr val="tx2"/>
                </a:solidFill>
                <a:latin typeface="+mn-lt"/>
                <a:ea typeface="+mn-ea"/>
                <a:cs typeface="+mn-cs"/>
              </a:defRPr>
            </a:lvl3pPr>
            <a:lvl4pPr marL="1600200" indent="-228600" algn="just" rtl="0" fontAlgn="base">
              <a:spcBef>
                <a:spcPct val="25000"/>
              </a:spcBef>
              <a:spcAft>
                <a:spcPct val="25000"/>
              </a:spcAft>
              <a:buClr>
                <a:schemeClr val="tx1"/>
              </a:buClr>
              <a:buChar char="•"/>
              <a:defRPr sz="2000" kern="1200">
                <a:solidFill>
                  <a:schemeClr val="tx2"/>
                </a:solidFill>
                <a:latin typeface="+mn-lt"/>
                <a:ea typeface="+mn-ea"/>
                <a:cs typeface="+mn-cs"/>
              </a:defRPr>
            </a:lvl4pPr>
            <a:lvl5pPr marL="2057400" indent="-228600" algn="just" rtl="0" fontAlgn="base">
              <a:spcBef>
                <a:spcPct val="25000"/>
              </a:spcBef>
              <a:spcAft>
                <a:spcPct val="2500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457200" rtl="0" eaLnBrk="1" fontAlgn="base" latinLnBrk="0" hangingPunct="1">
              <a:lnSpc>
                <a:spcPct val="100000"/>
              </a:lnSpc>
              <a:spcBef>
                <a:spcPct val="25000"/>
              </a:spcBef>
              <a:spcAft>
                <a:spcPct val="25000"/>
              </a:spcAft>
              <a:buClr>
                <a:prstClr val="white"/>
              </a:buClr>
              <a:buSzPct val="70000"/>
              <a:buFont typeface="Wingdings" panose="05000000000000000000" pitchFamily="2" charset="2"/>
              <a:buNone/>
              <a:tabLst/>
              <a:defRPr/>
            </a:pPr>
            <a:endParaRPr kumimoji="0" lang="en-US" sz="2000" b="0" i="0" u="none" strike="noStrike" kern="1200" cap="none" spc="0" normalizeH="0" baseline="0" noProof="0" dirty="0">
              <a:ln>
                <a:noFill/>
              </a:ln>
              <a:solidFill>
                <a:srgbClr val="DADADA"/>
              </a:solidFill>
              <a:effectLst/>
              <a:uLnTx/>
              <a:uFillTx/>
              <a:latin typeface="Century Gothic" panose="020B0502020202020204"/>
              <a:ea typeface="+mn-ea"/>
              <a:cs typeface="+mn-cs"/>
            </a:endParaRPr>
          </a:p>
          <a:p>
            <a:pPr marL="0" marR="0" lvl="0" indent="0" algn="just" defTabSz="457200" rtl="0" eaLnBrk="1" fontAlgn="base" latinLnBrk="0" hangingPunct="1">
              <a:lnSpc>
                <a:spcPct val="100000"/>
              </a:lnSpc>
              <a:spcBef>
                <a:spcPct val="25000"/>
              </a:spcBef>
              <a:spcAft>
                <a:spcPct val="25000"/>
              </a:spcAft>
              <a:buClr>
                <a:prstClr val="white"/>
              </a:buClr>
              <a:buSzPct val="70000"/>
              <a:buFont typeface="Wingdings" panose="05000000000000000000" pitchFamily="2" charset="2"/>
              <a:buNone/>
              <a:tabLst/>
              <a:defRPr/>
            </a:pPr>
            <a:endParaRPr kumimoji="0" lang="en-US" sz="2000" b="0" i="0" u="none" strike="noStrike" kern="1200" cap="none" spc="0" normalizeH="0" baseline="0" noProof="0" dirty="0">
              <a:ln>
                <a:noFill/>
              </a:ln>
              <a:solidFill>
                <a:srgbClr val="DADADA"/>
              </a:solidFill>
              <a:effectLst/>
              <a:uLnTx/>
              <a:uFillTx/>
              <a:latin typeface="Century Gothic" panose="020B0502020202020204"/>
              <a:ea typeface="+mn-ea"/>
              <a:cs typeface="+mn-cs"/>
            </a:endParaRPr>
          </a:p>
          <a:p>
            <a:pPr marL="342900" marR="0" lvl="0" indent="-342900" algn="just" defTabSz="457200" rtl="0" eaLnBrk="1" fontAlgn="base" latinLnBrk="0" hangingPunct="1">
              <a:lnSpc>
                <a:spcPct val="100000"/>
              </a:lnSpc>
              <a:spcBef>
                <a:spcPct val="25000"/>
              </a:spcBef>
              <a:spcAft>
                <a:spcPct val="25000"/>
              </a:spcAft>
              <a:buClr>
                <a:prstClr val="white"/>
              </a:buClr>
              <a:buSzPct val="70000"/>
              <a:buFont typeface="Wingdings" panose="05000000000000000000" pitchFamily="2" charset="2"/>
              <a:buChar char="¢"/>
              <a:tabLst/>
              <a:defRPr/>
            </a:pPr>
            <a:endParaRPr kumimoji="0" lang="en-US" sz="2000" b="0" i="0" u="none" strike="noStrike" kern="1200" cap="none" spc="0" normalizeH="0" baseline="0" noProof="0" dirty="0">
              <a:ln>
                <a:noFill/>
              </a:ln>
              <a:solidFill>
                <a:srgbClr val="DADADA"/>
              </a:solidFill>
              <a:effectLst/>
              <a:uLnTx/>
              <a:uFillTx/>
              <a:latin typeface="Century Gothic" panose="020B0502020202020204"/>
              <a:ea typeface="+mn-ea"/>
              <a:cs typeface="+mn-cs"/>
            </a:endParaRPr>
          </a:p>
          <a:p>
            <a:pPr marL="342900" marR="0" lvl="0" indent="-342900" algn="just" defTabSz="457200" rtl="0" eaLnBrk="1" fontAlgn="base" latinLnBrk="0" hangingPunct="1">
              <a:lnSpc>
                <a:spcPct val="100000"/>
              </a:lnSpc>
              <a:spcBef>
                <a:spcPct val="25000"/>
              </a:spcBef>
              <a:spcAft>
                <a:spcPct val="25000"/>
              </a:spcAft>
              <a:buClr>
                <a:prstClr val="white"/>
              </a:buClr>
              <a:buSzPct val="70000"/>
              <a:buFont typeface="Wingdings" panose="05000000000000000000" pitchFamily="2" charset="2"/>
              <a:buChar char="¢"/>
              <a:tabLst/>
              <a:defRPr/>
            </a:pPr>
            <a:endParaRPr kumimoji="0" lang="en-US" sz="2000" b="0" i="0" u="none" strike="noStrike" kern="1200" cap="none" spc="0" normalizeH="0" baseline="0" noProof="0" dirty="0">
              <a:ln>
                <a:noFill/>
              </a:ln>
              <a:solidFill>
                <a:srgbClr val="DADADA"/>
              </a:solidFill>
              <a:effectLst/>
              <a:uLnTx/>
              <a:uFillTx/>
              <a:latin typeface="Century Gothic" panose="020B0502020202020204"/>
              <a:ea typeface="+mn-ea"/>
              <a:cs typeface="+mn-cs"/>
            </a:endParaRPr>
          </a:p>
        </p:txBody>
      </p:sp>
      <p:sp>
        <p:nvSpPr>
          <p:cNvPr id="12293" name="TextBox 5">
            <a:extLst>
              <a:ext uri="{FF2B5EF4-FFF2-40B4-BE49-F238E27FC236}">
                <a16:creationId xmlns="" xmlns:a16="http://schemas.microsoft.com/office/drawing/2014/main" id="{970B5F25-A8F9-4B8D-89D3-7CADA944BE4A}"/>
              </a:ext>
            </a:extLst>
          </p:cNvPr>
          <p:cNvSpPr txBox="1">
            <a:spLocks noChangeArrowheads="1"/>
          </p:cNvSpPr>
          <p:nvPr/>
        </p:nvSpPr>
        <p:spPr bwMode="auto">
          <a:xfrm>
            <a:off x="430524" y="1793081"/>
            <a:ext cx="36001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Primary Hazards</a:t>
            </a:r>
          </a:p>
          <a:p>
            <a:pPr lvl="1" defTabSz="457200">
              <a:buFont typeface="Arial" panose="020B0604020202020204" pitchFamily="34" charset="0"/>
              <a:buChar char="•"/>
              <a:defRPr/>
            </a:pPr>
            <a:r>
              <a:rPr kumimoji="0" lang="en-US"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Chemical Hazards</a:t>
            </a:r>
          </a:p>
          <a:p>
            <a:pPr lvl="1" defTabSz="457200">
              <a:buFont typeface="Arial" panose="020B0604020202020204" pitchFamily="34" charset="0"/>
              <a:buChar char="•"/>
              <a:defRPr/>
            </a:pPr>
            <a:r>
              <a:rPr kumimoji="0" lang="en-US"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Fires/Explosions</a:t>
            </a:r>
          </a:p>
          <a:p>
            <a:pPr lvl="1" defTabSz="457200">
              <a:buFont typeface="Arial" panose="020B0604020202020204" pitchFamily="34" charset="0"/>
              <a:buChar char="•"/>
              <a:defRPr/>
            </a:pPr>
            <a:r>
              <a:rPr kumimoji="0" lang="en-US"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mn-cs"/>
              </a:rPr>
              <a:t>Environmental Contamination</a:t>
            </a:r>
          </a:p>
        </p:txBody>
      </p:sp>
      <p:pic>
        <p:nvPicPr>
          <p:cNvPr id="12294" name="Picture 7">
            <a:extLst>
              <a:ext uri="{FF2B5EF4-FFF2-40B4-BE49-F238E27FC236}">
                <a16:creationId xmlns="" xmlns:a16="http://schemas.microsoft.com/office/drawing/2014/main" id="{5985AA92-3CBF-41DA-8A1F-63406A33BC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0662" y="1603949"/>
            <a:ext cx="7636480" cy="4871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266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 xmlns:a16="http://schemas.microsoft.com/office/drawing/2014/main" id="{37E48EDB-4B47-4E5A-B390-0B5884C90B8A}"/>
              </a:ext>
            </a:extLst>
          </p:cNvPr>
          <p:cNvSpPr>
            <a:spLocks noGrp="1" noChangeArrowheads="1"/>
          </p:cNvSpPr>
          <p:nvPr>
            <p:ph type="title"/>
          </p:nvPr>
        </p:nvSpPr>
        <p:spPr>
          <a:xfrm>
            <a:off x="7205273" y="-53788"/>
            <a:ext cx="3070486" cy="1166382"/>
          </a:xfrm>
        </p:spPr>
        <p:txBody>
          <a:bodyPr>
            <a:normAutofit/>
          </a:bodyPr>
          <a:lstStyle/>
          <a:p>
            <a:pPr algn="ctr" eaLnBrk="1" hangingPunct="1"/>
            <a:r>
              <a:rPr lang="en-US" altLang="en-US" sz="4400" b="1" dirty="0">
                <a:effectLst>
                  <a:outerShdw blurRad="38100" dist="38100" dir="2700000" algn="tl">
                    <a:srgbClr val="000000">
                      <a:alpha val="43137"/>
                    </a:srgbClr>
                  </a:outerShdw>
                </a:effectLst>
              </a:rPr>
              <a:t>Pipeline</a:t>
            </a:r>
          </a:p>
        </p:txBody>
      </p:sp>
      <p:sp>
        <p:nvSpPr>
          <p:cNvPr id="14339" name="Rectangle 3">
            <a:extLst>
              <a:ext uri="{FF2B5EF4-FFF2-40B4-BE49-F238E27FC236}">
                <a16:creationId xmlns="" xmlns:a16="http://schemas.microsoft.com/office/drawing/2014/main" id="{89019F8A-8C19-461A-A5EA-E397B92385FE}"/>
              </a:ext>
            </a:extLst>
          </p:cNvPr>
          <p:cNvSpPr>
            <a:spLocks noGrp="1" noChangeArrowheads="1"/>
          </p:cNvSpPr>
          <p:nvPr>
            <p:ph type="body" idx="1"/>
          </p:nvPr>
        </p:nvSpPr>
        <p:spPr>
          <a:xfrm>
            <a:off x="431787" y="1954843"/>
            <a:ext cx="4525779" cy="4114800"/>
          </a:xfrm>
        </p:spPr>
        <p:txBody>
          <a:bodyPr>
            <a:normAutofit/>
          </a:bodyPr>
          <a:lstStyle/>
          <a:p>
            <a:r>
              <a:rPr lang="en-US" altLang="en-US" sz="2400" dirty="0">
                <a:effectLst>
                  <a:outerShdw blurRad="38100" dist="38100" dir="2700000" algn="tl">
                    <a:srgbClr val="000000">
                      <a:alpha val="43137"/>
                    </a:srgbClr>
                  </a:outerShdw>
                </a:effectLst>
              </a:rPr>
              <a:t>Complex network of pipes transmitting products all over the United States</a:t>
            </a:r>
            <a:r>
              <a:rPr lang="en-US" altLang="en-US" sz="2400" dirty="0" smtClean="0">
                <a:effectLst>
                  <a:outerShdw blurRad="38100" dist="38100" dir="2700000" algn="tl">
                    <a:srgbClr val="000000">
                      <a:alpha val="43137"/>
                    </a:srgbClr>
                  </a:outerShdw>
                </a:effectLst>
              </a:rPr>
              <a:t>.</a:t>
            </a:r>
          </a:p>
          <a:p>
            <a:endParaRPr lang="en-US" altLang="en-US" sz="1000" dirty="0">
              <a:effectLst>
                <a:outerShdw blurRad="38100" dist="38100" dir="2700000" algn="tl">
                  <a:srgbClr val="000000">
                    <a:alpha val="43137"/>
                  </a:srgbClr>
                </a:outerShdw>
              </a:effectLst>
            </a:endParaRPr>
          </a:p>
          <a:p>
            <a:r>
              <a:rPr lang="en-US" altLang="en-US" sz="2400" dirty="0">
                <a:effectLst>
                  <a:outerShdw blurRad="38100" dist="38100" dir="2700000" algn="tl">
                    <a:srgbClr val="000000">
                      <a:alpha val="43137"/>
                    </a:srgbClr>
                  </a:outerShdw>
                </a:effectLst>
              </a:rPr>
              <a:t>Varies in product, pipe </a:t>
            </a:r>
            <a:r>
              <a:rPr lang="en-US" altLang="en-US" sz="2400" dirty="0" smtClean="0">
                <a:effectLst>
                  <a:outerShdw blurRad="38100" dist="38100" dir="2700000" algn="tl">
                    <a:srgbClr val="000000">
                      <a:alpha val="43137"/>
                    </a:srgbClr>
                  </a:outerShdw>
                </a:effectLst>
              </a:rPr>
              <a:t>size, </a:t>
            </a:r>
            <a:r>
              <a:rPr lang="en-US" altLang="en-US" sz="2400" dirty="0">
                <a:effectLst>
                  <a:outerShdw blurRad="38100" dist="38100" dir="2700000" algn="tl">
                    <a:srgbClr val="000000">
                      <a:alpha val="43137"/>
                    </a:srgbClr>
                  </a:outerShdw>
                </a:effectLst>
              </a:rPr>
              <a:t>and PSI.</a:t>
            </a:r>
          </a:p>
        </p:txBody>
      </p:sp>
      <p:pic>
        <p:nvPicPr>
          <p:cNvPr id="14340" name="Picture 4">
            <a:extLst>
              <a:ext uri="{FF2B5EF4-FFF2-40B4-BE49-F238E27FC236}">
                <a16:creationId xmlns="" xmlns:a16="http://schemas.microsoft.com/office/drawing/2014/main" id="{02CF2022-B2DF-4EC6-BE61-481282C5CE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2671" y="1271313"/>
            <a:ext cx="6583364" cy="515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 xmlns:a16="http://schemas.microsoft.com/office/drawing/2014/main" id="{5D8235A9-BB39-4C57-9495-4124D646E6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89" b="96889" l="2667" r="96889">
                        <a14:foregroundMark x1="12889" y1="19556" x2="12889" y2="19556"/>
                        <a14:foregroundMark x1="27111" y1="7556" x2="27111" y2="7556"/>
                        <a14:foregroundMark x1="58222" y1="1333" x2="58222" y2="1333"/>
                        <a14:foregroundMark x1="84889" y1="25778" x2="84889" y2="25778"/>
                        <a14:foregroundMark x1="97333" y1="50222" x2="97333" y2="50222"/>
                        <a14:foregroundMark x1="3111" y1="52444" x2="3111" y2="52444"/>
                        <a14:foregroundMark x1="46667" y1="96889" x2="46667" y2="96889"/>
                        <a14:backgroundMark x1="59111" y1="444" x2="59111" y2="444"/>
                        <a14:backgroundMark x1="57778" y1="0" x2="57778" y2="0"/>
                      </a14:backgroundRemoval>
                    </a14:imgEffect>
                  </a14:imgLayer>
                </a14:imgProps>
              </a:ext>
            </a:extLst>
          </a:blip>
          <a:stretch>
            <a:fillRect/>
          </a:stretch>
        </p:blipFill>
        <p:spPr>
          <a:xfrm>
            <a:off x="1543986" y="4146714"/>
            <a:ext cx="2301380" cy="2301380"/>
          </a:xfrm>
          <a:prstGeom prst="rect">
            <a:avLst/>
          </a:prstGeom>
        </p:spPr>
      </p:pic>
    </p:spTree>
    <p:custDataLst>
      <p:tags r:id="rId1"/>
    </p:custDataLst>
    <p:extLst>
      <p:ext uri="{BB962C8B-B14F-4D97-AF65-F5344CB8AC3E}">
        <p14:creationId xmlns:p14="http://schemas.microsoft.com/office/powerpoint/2010/main" val="365826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C1BF4756-7692-46AD-A91D-DB91BAB0A7C5}"/>
              </a:ext>
            </a:extLst>
          </p:cNvPr>
          <p:cNvSpPr>
            <a:spLocks noGrp="1"/>
          </p:cNvSpPr>
          <p:nvPr>
            <p:ph type="title"/>
          </p:nvPr>
        </p:nvSpPr>
        <p:spPr/>
        <p:txBody>
          <a:bodyPr/>
          <a:lstStyle/>
          <a:p>
            <a:endParaRPr lang="en-US"/>
          </a:p>
        </p:txBody>
      </p:sp>
      <p:pic>
        <p:nvPicPr>
          <p:cNvPr id="11" name="videoplayback (3)">
            <a:hlinkClick r:id="" action="ppaction://media"/>
            <a:extLst>
              <a:ext uri="{FF2B5EF4-FFF2-40B4-BE49-F238E27FC236}">
                <a16:creationId xmlns="" xmlns:a16="http://schemas.microsoft.com/office/drawing/2014/main" id="{F17A646F-CD44-4D8B-A5CF-09C359FBAE29}"/>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0" y="8278"/>
            <a:ext cx="12192000" cy="6857494"/>
          </a:xfrm>
        </p:spPr>
      </p:pic>
    </p:spTree>
    <p:custDataLst>
      <p:tags r:id="rId1"/>
    </p:custDataLst>
    <p:extLst>
      <p:ext uri="{BB962C8B-B14F-4D97-AF65-F5344CB8AC3E}">
        <p14:creationId xmlns:p14="http://schemas.microsoft.com/office/powerpoint/2010/main" val="623273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 xmlns:a16="http://schemas.microsoft.com/office/drawing/2014/main" id="{2D0D4F83-59BA-4728-8C10-96D4C661F207}"/>
              </a:ext>
            </a:extLst>
          </p:cNvPr>
          <p:cNvGrpSpPr/>
          <p:nvPr/>
        </p:nvGrpSpPr>
        <p:grpSpPr>
          <a:xfrm>
            <a:off x="5381469" y="747275"/>
            <a:ext cx="6492845" cy="5846164"/>
            <a:chOff x="589464" y="2194560"/>
            <a:chExt cx="3845604" cy="4056510"/>
          </a:xfrm>
        </p:grpSpPr>
        <p:pic>
          <p:nvPicPr>
            <p:cNvPr id="7" name="Picture 6">
              <a:extLst>
                <a:ext uri="{FF2B5EF4-FFF2-40B4-BE49-F238E27FC236}">
                  <a16:creationId xmlns="" xmlns:a16="http://schemas.microsoft.com/office/drawing/2014/main" id="{25AA023D-C747-41D2-A0C1-579FC7DCEA0D}"/>
                </a:ext>
              </a:extLst>
            </p:cNvPr>
            <p:cNvPicPr>
              <a:picLocks noChangeAspect="1"/>
            </p:cNvPicPr>
            <p:nvPr/>
          </p:nvPicPr>
          <p:blipFill rotWithShape="1">
            <a:blip r:embed="rId4"/>
            <a:srcRect l="9170" r="17593" b="-6"/>
            <a:stretch/>
          </p:blipFill>
          <p:spPr>
            <a:xfrm>
              <a:off x="589465" y="4596966"/>
              <a:ext cx="1842368" cy="1654104"/>
            </a:xfrm>
            <a:prstGeom prst="rect">
              <a:avLst/>
            </a:prstGeom>
          </p:spPr>
        </p:pic>
        <p:pic>
          <p:nvPicPr>
            <p:cNvPr id="5" name="Picture 4">
              <a:extLst>
                <a:ext uri="{FF2B5EF4-FFF2-40B4-BE49-F238E27FC236}">
                  <a16:creationId xmlns="" xmlns:a16="http://schemas.microsoft.com/office/drawing/2014/main" id="{78DC07B2-743D-48D5-91A4-A07FED5A9FD2}"/>
                </a:ext>
              </a:extLst>
            </p:cNvPr>
            <p:cNvPicPr>
              <a:picLocks noChangeAspect="1"/>
            </p:cNvPicPr>
            <p:nvPr/>
          </p:nvPicPr>
          <p:blipFill rotWithShape="1">
            <a:blip r:embed="rId5"/>
            <a:srcRect t="8134"/>
            <a:stretch/>
          </p:blipFill>
          <p:spPr>
            <a:xfrm>
              <a:off x="589464" y="2194560"/>
              <a:ext cx="3845604" cy="2243324"/>
            </a:xfrm>
            <a:prstGeom prst="rect">
              <a:avLst/>
            </a:prstGeom>
          </p:spPr>
        </p:pic>
        <p:pic>
          <p:nvPicPr>
            <p:cNvPr id="3" name="Picture 2">
              <a:extLst>
                <a:ext uri="{FF2B5EF4-FFF2-40B4-BE49-F238E27FC236}">
                  <a16:creationId xmlns="" xmlns:a16="http://schemas.microsoft.com/office/drawing/2014/main" id="{10FE8BFD-D2FD-42BB-BA85-299138297579}"/>
                </a:ext>
              </a:extLst>
            </p:cNvPr>
            <p:cNvPicPr>
              <a:picLocks noChangeAspect="1"/>
            </p:cNvPicPr>
            <p:nvPr/>
          </p:nvPicPr>
          <p:blipFill rotWithShape="1">
            <a:blip r:embed="rId6"/>
            <a:srcRect l="20355" r="7531" b="8"/>
            <a:stretch/>
          </p:blipFill>
          <p:spPr>
            <a:xfrm>
              <a:off x="2592699" y="4596964"/>
              <a:ext cx="1842369" cy="1654105"/>
            </a:xfrm>
            <a:prstGeom prst="rect">
              <a:avLst/>
            </a:prstGeom>
          </p:spPr>
        </p:pic>
      </p:grpSp>
      <p:sp>
        <p:nvSpPr>
          <p:cNvPr id="16386" name="Rectangle 2">
            <a:extLst>
              <a:ext uri="{FF2B5EF4-FFF2-40B4-BE49-F238E27FC236}">
                <a16:creationId xmlns="" xmlns:a16="http://schemas.microsoft.com/office/drawing/2014/main" id="{6C2C2951-8C6D-418A-BA79-41DD38F21B78}"/>
              </a:ext>
            </a:extLst>
          </p:cNvPr>
          <p:cNvSpPr>
            <a:spLocks noGrp="1" noChangeArrowheads="1"/>
          </p:cNvSpPr>
          <p:nvPr>
            <p:ph type="title"/>
          </p:nvPr>
        </p:nvSpPr>
        <p:spPr>
          <a:xfrm>
            <a:off x="142874" y="1581558"/>
            <a:ext cx="5645046" cy="1293028"/>
          </a:xfrm>
        </p:spPr>
        <p:txBody>
          <a:bodyPr>
            <a:noAutofit/>
          </a:bodyPr>
          <a:lstStyle/>
          <a:p>
            <a:pPr algn="l" eaLnBrk="1" hangingPunct="1"/>
            <a:r>
              <a:rPr lang="en-US" altLang="en-US" sz="4400" b="1" dirty="0">
                <a:effectLst>
                  <a:outerShdw blurRad="38100" dist="38100" dir="2700000" algn="tl">
                    <a:srgbClr val="000000">
                      <a:alpha val="43137"/>
                    </a:srgbClr>
                  </a:outerShdw>
                </a:effectLst>
              </a:rPr>
              <a:t>Response Worker Precautions</a:t>
            </a:r>
          </a:p>
        </p:txBody>
      </p:sp>
      <p:sp>
        <p:nvSpPr>
          <p:cNvPr id="16387" name="Rectangle 3">
            <a:extLst>
              <a:ext uri="{FF2B5EF4-FFF2-40B4-BE49-F238E27FC236}">
                <a16:creationId xmlns="" xmlns:a16="http://schemas.microsoft.com/office/drawing/2014/main" id="{8F97111A-8DFD-41C1-8D95-F5B0BF4F67D4}"/>
              </a:ext>
            </a:extLst>
          </p:cNvPr>
          <p:cNvSpPr>
            <a:spLocks noGrp="1" noChangeArrowheads="1"/>
          </p:cNvSpPr>
          <p:nvPr>
            <p:ph type="body" idx="1"/>
          </p:nvPr>
        </p:nvSpPr>
        <p:spPr>
          <a:xfrm>
            <a:off x="317685" y="3429000"/>
            <a:ext cx="4240867" cy="2950829"/>
          </a:xfrm>
        </p:spPr>
        <p:txBody>
          <a:bodyPr>
            <a:normAutofit/>
          </a:bodyPr>
          <a:lstStyle/>
          <a:p>
            <a:pPr marL="0" indent="0" eaLnBrk="1" hangingPunct="1">
              <a:buNone/>
            </a:pPr>
            <a:r>
              <a:rPr lang="en-US" altLang="en-US" sz="2400" b="1" dirty="0">
                <a:effectLst>
                  <a:outerShdw blurRad="38100" dist="38100" dir="2700000" algn="tl">
                    <a:srgbClr val="000000">
                      <a:alpha val="43137"/>
                    </a:srgbClr>
                  </a:outerShdw>
                </a:effectLst>
              </a:rPr>
              <a:t>Fires/Explosions</a:t>
            </a:r>
          </a:p>
          <a:p>
            <a:pPr lvl="1" eaLnBrk="1" hangingPunct="1"/>
            <a:r>
              <a:rPr lang="en-US" altLang="en-US" dirty="0">
                <a:effectLst>
                  <a:outerShdw blurRad="38100" dist="38100" dir="2700000" algn="tl">
                    <a:srgbClr val="000000">
                      <a:alpha val="43137"/>
                    </a:srgbClr>
                  </a:outerShdw>
                </a:effectLst>
              </a:rPr>
              <a:t>High flammability of product creates potential for fire or explosion.</a:t>
            </a:r>
          </a:p>
          <a:p>
            <a:pPr lvl="1" eaLnBrk="1" hangingPunct="1"/>
            <a:endParaRPr lang="en-US" altLang="en-US" dirty="0">
              <a:effectLst>
                <a:outerShdw blurRad="38100" dist="38100" dir="2700000" algn="tl">
                  <a:srgbClr val="000000">
                    <a:alpha val="43137"/>
                  </a:srgbClr>
                </a:outerShdw>
              </a:effectLst>
            </a:endParaRPr>
          </a:p>
          <a:p>
            <a:pPr eaLnBrk="1" hangingPunct="1"/>
            <a:endParaRPr lang="en-US" altLang="en-US"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473388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264585&quot;&gt;&lt;object type=&quot;3&quot; unique_id=&quot;264586&quot;&gt;&lt;property id=&quot;20148&quot; value=&quot;5&quot;/&gt;&lt;property id=&quot;20300&quot; value=&quot;Slide 1 - &amp;quot;Pipeline Incident &amp;quot;&quot;/&gt;&lt;property id=&quot;20307&quot; value=&quot;257&quot;/&gt;&lt;/object&gt;&lt;object type=&quot;3&quot; unique_id=&quot;264587&quot;&gt;&lt;property id=&quot;20148&quot; value=&quot;5&quot;/&gt;&lt;property id=&quot;20300&quot; value=&quot;Slide 2&quot;/&gt;&lt;property id=&quot;20307&quot; value=&quot;258&quot;/&gt;&lt;/object&gt;&lt;object type=&quot;3&quot; unique_id=&quot;264588&quot;&gt;&lt;property id=&quot;20148&quot; value=&quot;5&quot;/&gt;&lt;property id=&quot;20300&quot; value=&quot;Slide 3 - &amp;quot;Objectives&amp;quot;&quot;/&gt;&lt;property id=&quot;20307&quot; value=&quot;259&quot;/&gt;&lt;/object&gt;&lt;object type=&quot;3&quot; unique_id=&quot;264589&quot;&gt;&lt;property id=&quot;20148&quot; value=&quot;5&quot;/&gt;&lt;property id=&quot;20300&quot; value=&quot;Slide 4 - &amp;quot;facts&amp;quot;&quot;/&gt;&lt;property id=&quot;20307&quot; value=&quot;260&quot;/&gt;&lt;/object&gt;&lt;object type=&quot;3&quot; unique_id=&quot;264590&quot;&gt;&lt;property id=&quot;20148&quot; value=&quot;5&quot;/&gt;&lt;property id=&quot;20300&quot; value=&quot;Slide 5 - &amp;quot;fact&amp;quot;&quot;/&gt;&lt;property id=&quot;20307&quot; value=&quot;261&quot;/&gt;&lt;/object&gt;&lt;object type=&quot;3&quot; unique_id=&quot;264591&quot;&gt;&lt;property id=&quot;20148&quot; value=&quot;5&quot;/&gt;&lt;property id=&quot;20300&quot; value=&quot;Slide 6 - &amp;quot;Pipeline&amp;quot;&quot;/&gt;&lt;property id=&quot;20307&quot; value=&quot;262&quot;/&gt;&lt;/object&gt;&lt;object type=&quot;3&quot; unique_id=&quot;264592&quot;&gt;&lt;property id=&quot;20148&quot; value=&quot;5&quot;/&gt;&lt;property id=&quot;20300&quot; value=&quot;Slide 7 - &amp;quot;Pipeline&amp;quot;&quot;/&gt;&lt;property id=&quot;20307&quot; value=&quot;263&quot;/&gt;&lt;/object&gt;&lt;object type=&quot;3&quot; unique_id=&quot;264593&quot;&gt;&lt;property id=&quot;20148&quot; value=&quot;5&quot;/&gt;&lt;property id=&quot;20300&quot; value=&quot;Slide 8&quot;/&gt;&lt;property id=&quot;20307&quot; value=&quot;264&quot;/&gt;&lt;/object&gt;&lt;object type=&quot;3&quot; unique_id=&quot;264594&quot;&gt;&lt;property id=&quot;20148&quot; value=&quot;5&quot;/&gt;&lt;property id=&quot;20300&quot; value=&quot;Slide 9 - &amp;quot;Response Worker Precautions&amp;quot;&quot;/&gt;&lt;property id=&quot;20307&quot; value=&quot;265&quot;/&gt;&lt;/object&gt;&lt;object type=&quot;3&quot; unique_id=&quot;264595&quot;&gt;&lt;property id=&quot;20148&quot; value=&quot;5&quot;/&gt;&lt;property id=&quot;20300&quot; value=&quot;Slide 10 - &amp;quot;Response Worker Precautions&amp;quot;&quot;/&gt;&lt;property id=&quot;20307&quot; value=&quot;266&quot;/&gt;&lt;/object&gt;&lt;object type=&quot;3&quot; unique_id=&quot;264596&quot;&gt;&lt;property id=&quot;20148&quot; value=&quot;5&quot;/&gt;&lt;property id=&quot;20300&quot; value=&quot;Slide 11 - &amp;quot;References&amp;quot;&quot;/&gt;&lt;property id=&quot;20307&quot; value=&quot;267&quot;/&gt;&lt;/object&gt;&lt;object type=&quot;3&quot; unique_id=&quot;264597&quot;&gt;&lt;property id=&quot;20148&quot; value=&quot;5&quot;/&gt;&lt;property id=&quot;20300&quot; value=&quot;Slide 12 - &amp;quot;activity&amp;quot;&quot;/&gt;&lt;property id=&quot;20307&quot; value=&quot;268&quot;/&gt;&lt;/object&gt;&lt;object type=&quot;3&quot; unique_id=&quot;264598&quot;&gt;&lt;property id=&quot;20148&quot; value=&quot;5&quot;/&gt;&lt;property id=&quot;20300&quot; value=&quot;Slide 13 - &amp;quot;activity&amp;quot;&quot;/&gt;&lt;property id=&quot;20307&quot; value=&quot;269&quot;/&gt;&lt;/object&gt;&lt;/object&gt;&lt;object type=&quot;8&quot; unique_id=&quot;264613&quot;&gt;&lt;/object&gt;&lt;/object&gt;&lt;/database&gt;"/>
  <p:tag name="ARTICULATE_SLIDE_COUNT" val="13"/>
  <p:tag name="MMPROD_NEXTUNIQUEID" val="10009"/>
  <p:tag name="ARTICULATE_PROJECT_OPEN" val="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713</Words>
  <Application>Microsoft Office PowerPoint</Application>
  <PresentationFormat>Widescreen</PresentationFormat>
  <Paragraphs>70</Paragraphs>
  <Slides>13</Slides>
  <Notes>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vt:lpstr>
      <vt:lpstr>Calibri</vt:lpstr>
      <vt:lpstr>Century Gothic</vt:lpstr>
      <vt:lpstr>Wingdings</vt:lpstr>
      <vt:lpstr>Vapor Trail</vt:lpstr>
      <vt:lpstr>Pipeline Incident </vt:lpstr>
      <vt:lpstr>PowerPoint Presentation</vt:lpstr>
      <vt:lpstr>Objectives</vt:lpstr>
      <vt:lpstr>facts</vt:lpstr>
      <vt:lpstr>fact</vt:lpstr>
      <vt:lpstr>Pipeline</vt:lpstr>
      <vt:lpstr>Pipeline</vt:lpstr>
      <vt:lpstr>PowerPoint Presentation</vt:lpstr>
      <vt:lpstr>Response Worker Precautions</vt:lpstr>
      <vt:lpstr>Response Worker Precautions</vt:lpstr>
      <vt:lpstr>References</vt:lpstr>
      <vt:lpstr>activity</vt:lpstr>
      <vt:lpstr>activity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Pipeline Incident</dc:title>
  <dc:creator>Paul Wind</dc:creator>
  <cp:lastModifiedBy>Owner</cp:lastModifiedBy>
  <cp:revision>4</cp:revision>
  <dcterms:created xsi:type="dcterms:W3CDTF">2018-03-10T17:53:44Z</dcterms:created>
  <dcterms:modified xsi:type="dcterms:W3CDTF">2018-04-25T21:19:06Z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CCD3D60A-129E-473F-89C3-35AE4FB2A58F</vt:lpwstr>
  </property>
  <property fmtid="{D5CDD505-2E9C-101B-9397-08002B2CF9AE}" pid="3" name="ArticulatePath">
    <vt:lpwstr>TECHNOLOGICAL Pipeline Incident</vt:lpwstr>
  </property>
</Properties>
</file>